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5" r:id="rId9"/>
    <p:sldId id="270" r:id="rId10"/>
    <p:sldId id="272" r:id="rId11"/>
    <p:sldId id="274" r:id="rId12"/>
    <p:sldId id="275" r:id="rId13"/>
    <p:sldId id="286" r:id="rId14"/>
    <p:sldId id="276" r:id="rId15"/>
    <p:sldId id="278" r:id="rId16"/>
    <p:sldId id="279" r:id="rId17"/>
    <p:sldId id="280" r:id="rId18"/>
    <p:sldId id="281" r:id="rId19"/>
    <p:sldId id="282" r:id="rId20"/>
    <p:sldId id="287" r:id="rId21"/>
    <p:sldId id="288" r:id="rId22"/>
    <p:sldId id="289" r:id="rId23"/>
    <p:sldId id="290" r:id="rId24"/>
    <p:sldId id="291" r:id="rId25"/>
    <p:sldId id="283" r:id="rId26"/>
    <p:sldId id="292" r:id="rId27"/>
    <p:sldId id="293" r:id="rId28"/>
    <p:sldId id="294" r:id="rId29"/>
    <p:sldId id="285" r:id="rId30"/>
    <p:sldId id="295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6" autoAdjust="0"/>
    <p:restoredTop sz="94660"/>
  </p:normalViewPr>
  <p:slideViewPr>
    <p:cSldViewPr snapToGrid="0">
      <p:cViewPr varScale="1">
        <p:scale>
          <a:sx n="64" d="100"/>
          <a:sy n="64" d="100"/>
        </p:scale>
        <p:origin x="4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3E5B83-4AA9-4DCC-854B-78A15C33933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3CAAF7-98D6-4282-8906-AC561DF4F14C}">
      <dgm:prSet phldrT="[Text]"/>
      <dgm:spPr/>
      <dgm:t>
        <a:bodyPr/>
        <a:lstStyle/>
        <a:p>
          <a:r>
            <a:rPr lang="en-US" dirty="0"/>
            <a:t>Shipping, Money Orders, </a:t>
          </a:r>
        </a:p>
        <a:p>
          <a:r>
            <a:rPr lang="en-US" dirty="0"/>
            <a:t>Stamp Sale,</a:t>
          </a:r>
        </a:p>
        <a:p>
          <a:r>
            <a:rPr lang="en-US" dirty="0"/>
            <a:t> Rents PO Box</a:t>
          </a:r>
        </a:p>
      </dgm:t>
    </dgm:pt>
    <dgm:pt modelId="{5AC43072-D95B-4EB1-9B79-304FBF762098}" type="parTrans" cxnId="{C1E8ABB3-7C3C-4817-8C1A-32D7433AE0AD}">
      <dgm:prSet/>
      <dgm:spPr/>
      <dgm:t>
        <a:bodyPr/>
        <a:lstStyle/>
        <a:p>
          <a:endParaRPr lang="en-US"/>
        </a:p>
      </dgm:t>
    </dgm:pt>
    <dgm:pt modelId="{3A5808E8-F9A3-4494-8D44-10BBC2A47680}" type="sibTrans" cxnId="{C1E8ABB3-7C3C-4817-8C1A-32D7433AE0AD}">
      <dgm:prSet/>
      <dgm:spPr/>
      <dgm:t>
        <a:bodyPr/>
        <a:lstStyle/>
        <a:p>
          <a:endParaRPr lang="en-US"/>
        </a:p>
      </dgm:t>
    </dgm:pt>
    <dgm:pt modelId="{0F959592-DA09-494A-914B-9A797F369087}">
      <dgm:prSet phldrT="[Text]"/>
      <dgm:spPr/>
      <dgm:t>
        <a:bodyPr/>
        <a:lstStyle/>
        <a:p>
          <a:r>
            <a:rPr lang="en-US" strike="sngStrike" dirty="0"/>
            <a:t>Static</a:t>
          </a:r>
          <a:r>
            <a:rPr lang="en-US" dirty="0"/>
            <a:t> vs. </a:t>
          </a: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Dynamic</a:t>
          </a:r>
          <a:r>
            <a:rPr lang="en-US" dirty="0"/>
            <a:t>, </a:t>
          </a:r>
        </a:p>
        <a:p>
          <a:r>
            <a:rPr lang="en-US" strike="sngStrike" dirty="0"/>
            <a:t>Continuous</a:t>
          </a:r>
          <a:r>
            <a:rPr lang="en-US" dirty="0"/>
            <a:t> vs. </a:t>
          </a: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Discrete</a:t>
          </a:r>
          <a:r>
            <a:rPr lang="en-US" dirty="0"/>
            <a:t>, </a:t>
          </a:r>
        </a:p>
        <a:p>
          <a:r>
            <a:rPr lang="en-US" strike="sngStrike" dirty="0"/>
            <a:t>Deterministic</a:t>
          </a:r>
          <a:r>
            <a:rPr lang="en-US" dirty="0"/>
            <a:t> vs. 	</a:t>
          </a: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Stochastic</a:t>
          </a:r>
          <a:r>
            <a:rPr lang="en-US" dirty="0"/>
            <a:t>, </a:t>
          </a:r>
        </a:p>
        <a:p>
          <a:r>
            <a:rPr lang="en-US" dirty="0"/>
            <a:t>and </a:t>
          </a:r>
          <a:r>
            <a:rPr lang="en-US" strike="sngStrike" dirty="0"/>
            <a:t>Closed</a:t>
          </a:r>
          <a:r>
            <a:rPr lang="en-US" dirty="0"/>
            <a:t> vs. </a:t>
          </a: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Open</a:t>
          </a:r>
          <a:endParaRPr lang="en-US" dirty="0"/>
        </a:p>
      </dgm:t>
    </dgm:pt>
    <dgm:pt modelId="{615C7A04-6019-4A8F-8932-B5C9B026D665}" type="parTrans" cxnId="{046907D5-D3CC-4DC2-86E0-1CFFA9289667}">
      <dgm:prSet/>
      <dgm:spPr/>
      <dgm:t>
        <a:bodyPr/>
        <a:lstStyle/>
        <a:p>
          <a:endParaRPr lang="en-US"/>
        </a:p>
      </dgm:t>
    </dgm:pt>
    <dgm:pt modelId="{B8BC857C-9FF0-4BDC-B9E4-DEA7B133A013}" type="sibTrans" cxnId="{046907D5-D3CC-4DC2-86E0-1CFFA9289667}">
      <dgm:prSet/>
      <dgm:spPr/>
      <dgm:t>
        <a:bodyPr/>
        <a:lstStyle/>
        <a:p>
          <a:endParaRPr lang="en-US"/>
        </a:p>
      </dgm:t>
    </dgm:pt>
    <dgm:pt modelId="{EC2F64C3-3265-424E-B173-35AF86F35147}" type="pres">
      <dgm:prSet presAssocID="{463E5B83-4AA9-4DCC-854B-78A15C339339}" presName="Name0" presStyleCnt="0">
        <dgm:presLayoutVars>
          <dgm:dir/>
          <dgm:resizeHandles val="exact"/>
        </dgm:presLayoutVars>
      </dgm:prSet>
      <dgm:spPr/>
    </dgm:pt>
    <dgm:pt modelId="{1C381AF3-D68A-4C9D-98BC-E39CCDB6A132}" type="pres">
      <dgm:prSet presAssocID="{483CAAF7-98D6-4282-8906-AC561DF4F14C}" presName="composite" presStyleCnt="0"/>
      <dgm:spPr/>
    </dgm:pt>
    <dgm:pt modelId="{F2AC0698-2EA3-4040-AACF-6D0770F78AAF}" type="pres">
      <dgm:prSet presAssocID="{483CAAF7-98D6-4282-8906-AC561DF4F14C}" presName="rect1" presStyleLbl="bgImgPlace1" presStyleIdx="0" presStyleCnt="2" custScaleY="6487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A66D7CC6-317B-4603-A473-2AAFF3EBE746}" type="pres">
      <dgm:prSet presAssocID="{483CAAF7-98D6-4282-8906-AC561DF4F14C}" presName="wedgeRectCallout1" presStyleLbl="node1" presStyleIdx="0" presStyleCnt="2" custScaleX="104794" custScaleY="142971" custLinFactNeighborX="348" custLinFactNeighborY="71512">
        <dgm:presLayoutVars>
          <dgm:bulletEnabled val="1"/>
        </dgm:presLayoutVars>
      </dgm:prSet>
      <dgm:spPr/>
    </dgm:pt>
    <dgm:pt modelId="{5DD22DCA-3BC8-466A-BC21-96BAF687C988}" type="pres">
      <dgm:prSet presAssocID="{3A5808E8-F9A3-4494-8D44-10BBC2A47680}" presName="sibTrans" presStyleCnt="0"/>
      <dgm:spPr/>
    </dgm:pt>
    <dgm:pt modelId="{2F491EC9-9B87-49D3-864F-1BFC4F27A509}" type="pres">
      <dgm:prSet presAssocID="{0F959592-DA09-494A-914B-9A797F369087}" presName="composite" presStyleCnt="0"/>
      <dgm:spPr/>
    </dgm:pt>
    <dgm:pt modelId="{384B5777-2D15-4E0C-87A8-C3E03A55D076}" type="pres">
      <dgm:prSet presAssocID="{0F959592-DA09-494A-914B-9A797F369087}" presName="rect1" presStyleLbl="bgImgPlace1" presStyleIdx="1" presStyleCnt="2" custScaleY="59020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80F0C1C-8403-4063-AFEA-A0F4611ED582}" type="pres">
      <dgm:prSet presAssocID="{0F959592-DA09-494A-914B-9A797F369087}" presName="wedgeRectCallout1" presStyleLbl="node1" presStyleIdx="1" presStyleCnt="2" custScaleX="98321" custScaleY="157712" custLinFactNeighborY="10652">
        <dgm:presLayoutVars>
          <dgm:bulletEnabled val="1"/>
        </dgm:presLayoutVars>
      </dgm:prSet>
      <dgm:spPr/>
    </dgm:pt>
  </dgm:ptLst>
  <dgm:cxnLst>
    <dgm:cxn modelId="{18BEB008-5078-479B-A387-F1A8A0AEAD3A}" type="presOf" srcId="{0F959592-DA09-494A-914B-9A797F369087}" destId="{D80F0C1C-8403-4063-AFEA-A0F4611ED582}" srcOrd="0" destOrd="0" presId="urn:microsoft.com/office/officeart/2008/layout/BendingPictureCaptionList"/>
    <dgm:cxn modelId="{C1E8ABB3-7C3C-4817-8C1A-32D7433AE0AD}" srcId="{463E5B83-4AA9-4DCC-854B-78A15C339339}" destId="{483CAAF7-98D6-4282-8906-AC561DF4F14C}" srcOrd="0" destOrd="0" parTransId="{5AC43072-D95B-4EB1-9B79-304FBF762098}" sibTransId="{3A5808E8-F9A3-4494-8D44-10BBC2A47680}"/>
    <dgm:cxn modelId="{046907D5-D3CC-4DC2-86E0-1CFFA9289667}" srcId="{463E5B83-4AA9-4DCC-854B-78A15C339339}" destId="{0F959592-DA09-494A-914B-9A797F369087}" srcOrd="1" destOrd="0" parTransId="{615C7A04-6019-4A8F-8932-B5C9B026D665}" sibTransId="{B8BC857C-9FF0-4BDC-B9E4-DEA7B133A013}"/>
    <dgm:cxn modelId="{25A404E9-3D4A-4F0D-BD21-4ACA27CE6E71}" type="presOf" srcId="{483CAAF7-98D6-4282-8906-AC561DF4F14C}" destId="{A66D7CC6-317B-4603-A473-2AAFF3EBE746}" srcOrd="0" destOrd="0" presId="urn:microsoft.com/office/officeart/2008/layout/BendingPictureCaptionList"/>
    <dgm:cxn modelId="{E65497FE-4780-4CEE-A3EB-E5CFE51A37BA}" type="presOf" srcId="{463E5B83-4AA9-4DCC-854B-78A15C339339}" destId="{EC2F64C3-3265-424E-B173-35AF86F35147}" srcOrd="0" destOrd="0" presId="urn:microsoft.com/office/officeart/2008/layout/BendingPictureCaptionList"/>
    <dgm:cxn modelId="{891682A1-231F-4455-98CC-50D64B014C1E}" type="presParOf" srcId="{EC2F64C3-3265-424E-B173-35AF86F35147}" destId="{1C381AF3-D68A-4C9D-98BC-E39CCDB6A132}" srcOrd="0" destOrd="0" presId="urn:microsoft.com/office/officeart/2008/layout/BendingPictureCaptionList"/>
    <dgm:cxn modelId="{544CC564-A69B-4C35-972B-4D27DFD067AA}" type="presParOf" srcId="{1C381AF3-D68A-4C9D-98BC-E39CCDB6A132}" destId="{F2AC0698-2EA3-4040-AACF-6D0770F78AAF}" srcOrd="0" destOrd="0" presId="urn:microsoft.com/office/officeart/2008/layout/BendingPictureCaptionList"/>
    <dgm:cxn modelId="{27427E76-5460-4250-A7D6-DB02BA2FEA53}" type="presParOf" srcId="{1C381AF3-D68A-4C9D-98BC-E39CCDB6A132}" destId="{A66D7CC6-317B-4603-A473-2AAFF3EBE746}" srcOrd="1" destOrd="0" presId="urn:microsoft.com/office/officeart/2008/layout/BendingPictureCaptionList"/>
    <dgm:cxn modelId="{732763AE-6B40-409F-B389-5CB50D3D112C}" type="presParOf" srcId="{EC2F64C3-3265-424E-B173-35AF86F35147}" destId="{5DD22DCA-3BC8-466A-BC21-96BAF687C988}" srcOrd="1" destOrd="0" presId="urn:microsoft.com/office/officeart/2008/layout/BendingPictureCaptionList"/>
    <dgm:cxn modelId="{238F6ABD-B5F6-487F-96DB-F1810B8AE647}" type="presParOf" srcId="{EC2F64C3-3265-424E-B173-35AF86F35147}" destId="{2F491EC9-9B87-49D3-864F-1BFC4F27A509}" srcOrd="2" destOrd="0" presId="urn:microsoft.com/office/officeart/2008/layout/BendingPictureCaptionList"/>
    <dgm:cxn modelId="{FB893CB8-BD06-4F0E-88A1-EAB7172C682D}" type="presParOf" srcId="{2F491EC9-9B87-49D3-864F-1BFC4F27A509}" destId="{384B5777-2D15-4E0C-87A8-C3E03A55D076}" srcOrd="0" destOrd="0" presId="urn:microsoft.com/office/officeart/2008/layout/BendingPictureCaptionList"/>
    <dgm:cxn modelId="{835ACF24-96C1-41F9-903B-9FDBC8264EEA}" type="presParOf" srcId="{2F491EC9-9B87-49D3-864F-1BFC4F27A509}" destId="{D80F0C1C-8403-4063-AFEA-A0F4611ED58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3E93FD-9AE4-4B65-BB8F-E9B5B130CFAE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29E927-53AE-4B6F-81AB-2642DF36B46D}">
      <dgm:prSet phldrT="[Text]"/>
      <dgm:spPr/>
      <dgm:t>
        <a:bodyPr/>
        <a:lstStyle/>
        <a:p>
          <a:r>
            <a:rPr lang="en-US" dirty="0"/>
            <a:t>Observed the system</a:t>
          </a:r>
        </a:p>
      </dgm:t>
    </dgm:pt>
    <dgm:pt modelId="{632DDF97-6F3A-4B06-AC39-1947BBD5E9F8}" type="parTrans" cxnId="{A2F90278-92F2-4980-8384-F2154DF62E4A}">
      <dgm:prSet/>
      <dgm:spPr/>
      <dgm:t>
        <a:bodyPr/>
        <a:lstStyle/>
        <a:p>
          <a:endParaRPr lang="en-US"/>
        </a:p>
      </dgm:t>
    </dgm:pt>
    <dgm:pt modelId="{F98A6131-8F2F-4702-95DC-1592493FD394}" type="sibTrans" cxnId="{A2F90278-92F2-4980-8384-F2154DF62E4A}">
      <dgm:prSet/>
      <dgm:spPr/>
      <dgm:t>
        <a:bodyPr/>
        <a:lstStyle/>
        <a:p>
          <a:endParaRPr lang="en-US"/>
        </a:p>
      </dgm:t>
    </dgm:pt>
    <dgm:pt modelId="{76151E5F-D225-43E3-98C5-492F19F773E8}">
      <dgm:prSet phldrT="[Text]"/>
      <dgm:spPr/>
      <dgm:t>
        <a:bodyPr/>
        <a:lstStyle/>
        <a:p>
          <a:r>
            <a:rPr lang="en-US" dirty="0"/>
            <a:t>Problem Identified as longer waiting lines encountered even though service times are smaller</a:t>
          </a:r>
        </a:p>
      </dgm:t>
    </dgm:pt>
    <dgm:pt modelId="{8AA5A316-5FDD-4CEC-9E1C-68500CD6760A}" type="parTrans" cxnId="{C6D472FC-F37D-4B67-A6FA-CF37B983122F}">
      <dgm:prSet/>
      <dgm:spPr/>
      <dgm:t>
        <a:bodyPr/>
        <a:lstStyle/>
        <a:p>
          <a:endParaRPr lang="en-US"/>
        </a:p>
      </dgm:t>
    </dgm:pt>
    <dgm:pt modelId="{88A2727E-3303-430B-B90B-DF912182152C}" type="sibTrans" cxnId="{C6D472FC-F37D-4B67-A6FA-CF37B983122F}">
      <dgm:prSet/>
      <dgm:spPr/>
      <dgm:t>
        <a:bodyPr/>
        <a:lstStyle/>
        <a:p>
          <a:endParaRPr lang="en-US"/>
        </a:p>
      </dgm:t>
    </dgm:pt>
    <dgm:pt modelId="{6A502D6D-2456-4FCD-8527-50329FD84D1E}">
      <dgm:prSet phldrT="[Text]"/>
      <dgm:spPr/>
      <dgm:t>
        <a:bodyPr/>
        <a:lstStyle/>
        <a:p>
          <a:r>
            <a:rPr lang="en-US" b="1" u="sng" dirty="0"/>
            <a:t>Objective</a:t>
          </a:r>
        </a:p>
        <a:p>
          <a:r>
            <a:rPr lang="en-US" dirty="0"/>
            <a:t>Analyze the system and</a:t>
          </a:r>
        </a:p>
        <a:p>
          <a:r>
            <a:rPr lang="en-US" dirty="0"/>
            <a:t>Develop a new system to increase the productivity by decreasing the wait times</a:t>
          </a:r>
        </a:p>
      </dgm:t>
    </dgm:pt>
    <dgm:pt modelId="{1118C90B-8038-481D-9694-7BCDB616D582}" type="parTrans" cxnId="{0CB18553-65A1-4C1F-9FBF-E11ACF956740}">
      <dgm:prSet/>
      <dgm:spPr/>
      <dgm:t>
        <a:bodyPr/>
        <a:lstStyle/>
        <a:p>
          <a:endParaRPr lang="en-US"/>
        </a:p>
      </dgm:t>
    </dgm:pt>
    <dgm:pt modelId="{E25C4E72-4406-4F34-9F5A-5A112ECD6413}" type="sibTrans" cxnId="{0CB18553-65A1-4C1F-9FBF-E11ACF956740}">
      <dgm:prSet/>
      <dgm:spPr/>
      <dgm:t>
        <a:bodyPr/>
        <a:lstStyle/>
        <a:p>
          <a:endParaRPr lang="en-US"/>
        </a:p>
      </dgm:t>
    </dgm:pt>
    <dgm:pt modelId="{938EBC3A-BC09-4CA9-8EFA-784A2D029BC0}" type="pres">
      <dgm:prSet presAssocID="{003E93FD-9AE4-4B65-BB8F-E9B5B130CFAE}" presName="Name0" presStyleCnt="0">
        <dgm:presLayoutVars>
          <dgm:dir/>
          <dgm:resizeHandles val="exact"/>
        </dgm:presLayoutVars>
      </dgm:prSet>
      <dgm:spPr/>
    </dgm:pt>
    <dgm:pt modelId="{245C1C47-EE89-447A-A95C-6669C3CE0369}" type="pres">
      <dgm:prSet presAssocID="{003E93FD-9AE4-4B65-BB8F-E9B5B130CFAE}" presName="vNodes" presStyleCnt="0"/>
      <dgm:spPr/>
    </dgm:pt>
    <dgm:pt modelId="{51270B9B-0963-473B-8BAA-6B8ADD557E38}" type="pres">
      <dgm:prSet presAssocID="{CC29E927-53AE-4B6F-81AB-2642DF36B46D}" presName="node" presStyleLbl="node1" presStyleIdx="0" presStyleCnt="3" custScaleX="73337" custScaleY="74338">
        <dgm:presLayoutVars>
          <dgm:bulletEnabled val="1"/>
        </dgm:presLayoutVars>
      </dgm:prSet>
      <dgm:spPr/>
    </dgm:pt>
    <dgm:pt modelId="{AD6D2A37-8395-429A-B431-6D4B8A479E5C}" type="pres">
      <dgm:prSet presAssocID="{F98A6131-8F2F-4702-95DC-1592493FD394}" presName="spacerT" presStyleCnt="0"/>
      <dgm:spPr/>
    </dgm:pt>
    <dgm:pt modelId="{A1061B19-7AEF-45BE-960C-12BCD583D2AA}" type="pres">
      <dgm:prSet presAssocID="{F98A6131-8F2F-4702-95DC-1592493FD394}" presName="sibTrans" presStyleLbl="sibTrans2D1" presStyleIdx="0" presStyleCnt="2"/>
      <dgm:spPr/>
    </dgm:pt>
    <dgm:pt modelId="{87D72695-813F-44C5-949A-E9C685A08496}" type="pres">
      <dgm:prSet presAssocID="{F98A6131-8F2F-4702-95DC-1592493FD394}" presName="spacerB" presStyleCnt="0"/>
      <dgm:spPr/>
    </dgm:pt>
    <dgm:pt modelId="{60B6426E-B01B-406E-855A-A461A157123F}" type="pres">
      <dgm:prSet presAssocID="{76151E5F-D225-43E3-98C5-492F19F773E8}" presName="node" presStyleLbl="node1" presStyleIdx="1" presStyleCnt="3" custScaleX="145628">
        <dgm:presLayoutVars>
          <dgm:bulletEnabled val="1"/>
        </dgm:presLayoutVars>
      </dgm:prSet>
      <dgm:spPr/>
    </dgm:pt>
    <dgm:pt modelId="{345E0931-847C-43F6-8EE6-F903481DF3B9}" type="pres">
      <dgm:prSet presAssocID="{003E93FD-9AE4-4B65-BB8F-E9B5B130CFAE}" presName="sibTransLast" presStyleLbl="sibTrans2D1" presStyleIdx="1" presStyleCnt="2"/>
      <dgm:spPr/>
    </dgm:pt>
    <dgm:pt modelId="{6C6D922B-AF59-4635-9112-D40937C7CBFD}" type="pres">
      <dgm:prSet presAssocID="{003E93FD-9AE4-4B65-BB8F-E9B5B130CFAE}" presName="connectorText" presStyleLbl="sibTrans2D1" presStyleIdx="1" presStyleCnt="2"/>
      <dgm:spPr/>
    </dgm:pt>
    <dgm:pt modelId="{1F9C7284-337C-4B7A-8D1F-9BBC0D817A80}" type="pres">
      <dgm:prSet presAssocID="{003E93FD-9AE4-4B65-BB8F-E9B5B130CFAE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8DD5E505-1192-438D-9111-AFE81DEF92F5}" type="presOf" srcId="{88A2727E-3303-430B-B90B-DF912182152C}" destId="{6C6D922B-AF59-4635-9112-D40937C7CBFD}" srcOrd="1" destOrd="0" presId="urn:microsoft.com/office/officeart/2005/8/layout/equation2"/>
    <dgm:cxn modelId="{83146618-6E10-4224-BDB3-1CF7A9ECE92C}" type="presOf" srcId="{003E93FD-9AE4-4B65-BB8F-E9B5B130CFAE}" destId="{938EBC3A-BC09-4CA9-8EFA-784A2D029BC0}" srcOrd="0" destOrd="0" presId="urn:microsoft.com/office/officeart/2005/8/layout/equation2"/>
    <dgm:cxn modelId="{0CB18553-65A1-4C1F-9FBF-E11ACF956740}" srcId="{003E93FD-9AE4-4B65-BB8F-E9B5B130CFAE}" destId="{6A502D6D-2456-4FCD-8527-50329FD84D1E}" srcOrd="2" destOrd="0" parTransId="{1118C90B-8038-481D-9694-7BCDB616D582}" sibTransId="{E25C4E72-4406-4F34-9F5A-5A112ECD6413}"/>
    <dgm:cxn modelId="{A2F90278-92F2-4980-8384-F2154DF62E4A}" srcId="{003E93FD-9AE4-4B65-BB8F-E9B5B130CFAE}" destId="{CC29E927-53AE-4B6F-81AB-2642DF36B46D}" srcOrd="0" destOrd="0" parTransId="{632DDF97-6F3A-4B06-AC39-1947BBD5E9F8}" sibTransId="{F98A6131-8F2F-4702-95DC-1592493FD394}"/>
    <dgm:cxn modelId="{75180159-1CA8-41AD-BD52-5F56D8A80E44}" type="presOf" srcId="{6A502D6D-2456-4FCD-8527-50329FD84D1E}" destId="{1F9C7284-337C-4B7A-8D1F-9BBC0D817A80}" srcOrd="0" destOrd="0" presId="urn:microsoft.com/office/officeart/2005/8/layout/equation2"/>
    <dgm:cxn modelId="{29BD488E-2EB7-4668-B5F7-95746F148C43}" type="presOf" srcId="{76151E5F-D225-43E3-98C5-492F19F773E8}" destId="{60B6426E-B01B-406E-855A-A461A157123F}" srcOrd="0" destOrd="0" presId="urn:microsoft.com/office/officeart/2005/8/layout/equation2"/>
    <dgm:cxn modelId="{9B402FB4-CC30-4998-8520-D42BCDFF25EE}" type="presOf" srcId="{88A2727E-3303-430B-B90B-DF912182152C}" destId="{345E0931-847C-43F6-8EE6-F903481DF3B9}" srcOrd="0" destOrd="0" presId="urn:microsoft.com/office/officeart/2005/8/layout/equation2"/>
    <dgm:cxn modelId="{C89AD3B7-DB9E-46C4-ABE6-EC3E426517D2}" type="presOf" srcId="{F98A6131-8F2F-4702-95DC-1592493FD394}" destId="{A1061B19-7AEF-45BE-960C-12BCD583D2AA}" srcOrd="0" destOrd="0" presId="urn:microsoft.com/office/officeart/2005/8/layout/equation2"/>
    <dgm:cxn modelId="{7E7562D7-972A-4A3A-BD8A-4ADF324315E0}" type="presOf" srcId="{CC29E927-53AE-4B6F-81AB-2642DF36B46D}" destId="{51270B9B-0963-473B-8BAA-6B8ADD557E38}" srcOrd="0" destOrd="0" presId="urn:microsoft.com/office/officeart/2005/8/layout/equation2"/>
    <dgm:cxn modelId="{C6D472FC-F37D-4B67-A6FA-CF37B983122F}" srcId="{003E93FD-9AE4-4B65-BB8F-E9B5B130CFAE}" destId="{76151E5F-D225-43E3-98C5-492F19F773E8}" srcOrd="1" destOrd="0" parTransId="{8AA5A316-5FDD-4CEC-9E1C-68500CD6760A}" sibTransId="{88A2727E-3303-430B-B90B-DF912182152C}"/>
    <dgm:cxn modelId="{2CE7EC94-FF66-4FD3-A5FA-DF2A4A3C17AE}" type="presParOf" srcId="{938EBC3A-BC09-4CA9-8EFA-784A2D029BC0}" destId="{245C1C47-EE89-447A-A95C-6669C3CE0369}" srcOrd="0" destOrd="0" presId="urn:microsoft.com/office/officeart/2005/8/layout/equation2"/>
    <dgm:cxn modelId="{6B52F367-D348-4434-B9D0-EDBB0B16FF34}" type="presParOf" srcId="{245C1C47-EE89-447A-A95C-6669C3CE0369}" destId="{51270B9B-0963-473B-8BAA-6B8ADD557E38}" srcOrd="0" destOrd="0" presId="urn:microsoft.com/office/officeart/2005/8/layout/equation2"/>
    <dgm:cxn modelId="{4225C0FC-B342-4ED8-A823-F0BF3786CFD1}" type="presParOf" srcId="{245C1C47-EE89-447A-A95C-6669C3CE0369}" destId="{AD6D2A37-8395-429A-B431-6D4B8A479E5C}" srcOrd="1" destOrd="0" presId="urn:microsoft.com/office/officeart/2005/8/layout/equation2"/>
    <dgm:cxn modelId="{3B9953FC-294D-4D59-8B73-1E289DD92B04}" type="presParOf" srcId="{245C1C47-EE89-447A-A95C-6669C3CE0369}" destId="{A1061B19-7AEF-45BE-960C-12BCD583D2AA}" srcOrd="2" destOrd="0" presId="urn:microsoft.com/office/officeart/2005/8/layout/equation2"/>
    <dgm:cxn modelId="{E6CE63CB-2E32-42D6-BB58-6BD53396E2B2}" type="presParOf" srcId="{245C1C47-EE89-447A-A95C-6669C3CE0369}" destId="{87D72695-813F-44C5-949A-E9C685A08496}" srcOrd="3" destOrd="0" presId="urn:microsoft.com/office/officeart/2005/8/layout/equation2"/>
    <dgm:cxn modelId="{8462714E-B2BD-4CF0-B0D1-7B4D02D41672}" type="presParOf" srcId="{245C1C47-EE89-447A-A95C-6669C3CE0369}" destId="{60B6426E-B01B-406E-855A-A461A157123F}" srcOrd="4" destOrd="0" presId="urn:microsoft.com/office/officeart/2005/8/layout/equation2"/>
    <dgm:cxn modelId="{3E8102A9-FB92-465E-84E9-00F5E053EAD4}" type="presParOf" srcId="{938EBC3A-BC09-4CA9-8EFA-784A2D029BC0}" destId="{345E0931-847C-43F6-8EE6-F903481DF3B9}" srcOrd="1" destOrd="0" presId="urn:microsoft.com/office/officeart/2005/8/layout/equation2"/>
    <dgm:cxn modelId="{056A8E0D-46B6-4697-8638-0A70EAFA47DB}" type="presParOf" srcId="{345E0931-847C-43F6-8EE6-F903481DF3B9}" destId="{6C6D922B-AF59-4635-9112-D40937C7CBFD}" srcOrd="0" destOrd="0" presId="urn:microsoft.com/office/officeart/2005/8/layout/equation2"/>
    <dgm:cxn modelId="{7C44CED6-8B66-4BB6-9DB4-77DD2E21CB28}" type="presParOf" srcId="{938EBC3A-BC09-4CA9-8EFA-784A2D029BC0}" destId="{1F9C7284-337C-4B7A-8D1F-9BBC0D817A8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DA3F2A-7B6D-4723-A3A0-7B1D3795CFEA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2EDAA8-F238-4B55-A33A-3361D5FF2418}">
      <dgm:prSet phldrT="[Text]"/>
      <dgm:spPr/>
      <dgm:t>
        <a:bodyPr/>
        <a:lstStyle/>
        <a:p>
          <a:r>
            <a:rPr lang="en-US" dirty="0"/>
            <a:t>9 am to 11 am</a:t>
          </a:r>
        </a:p>
        <a:p>
          <a:r>
            <a:rPr lang="en-US" dirty="0"/>
            <a:t>12 pm to 2 pm</a:t>
          </a:r>
        </a:p>
        <a:p>
          <a:r>
            <a:rPr lang="en-US" dirty="0"/>
            <a:t>2 pm to 4:30 pm</a:t>
          </a:r>
        </a:p>
      </dgm:t>
    </dgm:pt>
    <dgm:pt modelId="{B01CDBF8-765D-4A61-AD88-89FCBCD5738B}" type="parTrans" cxnId="{746B774A-EC4F-4476-9648-BB18FF7D233D}">
      <dgm:prSet/>
      <dgm:spPr/>
      <dgm:t>
        <a:bodyPr/>
        <a:lstStyle/>
        <a:p>
          <a:endParaRPr lang="en-US"/>
        </a:p>
      </dgm:t>
    </dgm:pt>
    <dgm:pt modelId="{D802E4EE-4CEB-403B-8583-9B49A9FEED7C}" type="sibTrans" cxnId="{746B774A-EC4F-4476-9648-BB18FF7D233D}">
      <dgm:prSet/>
      <dgm:spPr/>
      <dgm:t>
        <a:bodyPr/>
        <a:lstStyle/>
        <a:p>
          <a:endParaRPr lang="en-US"/>
        </a:p>
      </dgm:t>
    </dgm:pt>
    <dgm:pt modelId="{DEBB09CB-09B3-4DF9-BDB3-3346EA6BCB04}">
      <dgm:prSet phldrT="[Text]"/>
      <dgm:spPr/>
      <dgm:t>
        <a:bodyPr/>
        <a:lstStyle/>
        <a:p>
          <a:r>
            <a:rPr lang="en-US" dirty="0"/>
            <a:t>Friday</a:t>
          </a:r>
        </a:p>
      </dgm:t>
    </dgm:pt>
    <dgm:pt modelId="{E74F7E66-FF92-4D9D-9908-7899ABCE5397}" type="parTrans" cxnId="{2DE76A48-6BDB-426C-ABEF-FAD43FE10097}">
      <dgm:prSet/>
      <dgm:spPr/>
      <dgm:t>
        <a:bodyPr/>
        <a:lstStyle/>
        <a:p>
          <a:endParaRPr lang="en-US"/>
        </a:p>
      </dgm:t>
    </dgm:pt>
    <dgm:pt modelId="{6CE86368-7CC1-4E78-A9F1-23EF7D81307D}" type="sibTrans" cxnId="{2DE76A48-6BDB-426C-ABEF-FAD43FE10097}">
      <dgm:prSet/>
      <dgm:spPr/>
      <dgm:t>
        <a:bodyPr/>
        <a:lstStyle/>
        <a:p>
          <a:endParaRPr lang="en-US"/>
        </a:p>
      </dgm:t>
    </dgm:pt>
    <dgm:pt modelId="{92C980BE-835B-4373-9283-44554EA5F553}">
      <dgm:prSet phldrT="[Text]"/>
      <dgm:spPr/>
      <dgm:t>
        <a:bodyPr/>
        <a:lstStyle/>
        <a:p>
          <a:r>
            <a:rPr lang="en-US" dirty="0"/>
            <a:t>Monday</a:t>
          </a:r>
        </a:p>
      </dgm:t>
    </dgm:pt>
    <dgm:pt modelId="{EACED615-F782-423B-8669-03C1ACCD897B}" type="parTrans" cxnId="{2C30C393-C663-4EEF-8DD9-E4C5CE2AE4CB}">
      <dgm:prSet/>
      <dgm:spPr/>
      <dgm:t>
        <a:bodyPr/>
        <a:lstStyle/>
        <a:p>
          <a:endParaRPr lang="en-US"/>
        </a:p>
      </dgm:t>
    </dgm:pt>
    <dgm:pt modelId="{579A9F33-E473-45B9-B4E4-26BE98F82820}" type="sibTrans" cxnId="{2C30C393-C663-4EEF-8DD9-E4C5CE2AE4CB}">
      <dgm:prSet/>
      <dgm:spPr/>
      <dgm:t>
        <a:bodyPr/>
        <a:lstStyle/>
        <a:p>
          <a:endParaRPr lang="en-US"/>
        </a:p>
      </dgm:t>
    </dgm:pt>
    <dgm:pt modelId="{4B1540BF-FF8D-4C2F-9D28-D7CB8B0157A8}">
      <dgm:prSet phldrT="[Text]"/>
      <dgm:spPr/>
      <dgm:t>
        <a:bodyPr/>
        <a:lstStyle/>
        <a:p>
          <a:r>
            <a:rPr lang="en-US" dirty="0"/>
            <a:t>Wednesday</a:t>
          </a:r>
        </a:p>
      </dgm:t>
    </dgm:pt>
    <dgm:pt modelId="{7282B122-3BA7-496F-B05F-7E40CA767AB5}" type="parTrans" cxnId="{E32F98E3-61A1-4B02-B3EA-2EC494B8E4C2}">
      <dgm:prSet/>
      <dgm:spPr/>
      <dgm:t>
        <a:bodyPr/>
        <a:lstStyle/>
        <a:p>
          <a:endParaRPr lang="en-US"/>
        </a:p>
      </dgm:t>
    </dgm:pt>
    <dgm:pt modelId="{AB49F61F-27F4-464D-8BB2-7A28EC47CC05}" type="sibTrans" cxnId="{E32F98E3-61A1-4B02-B3EA-2EC494B8E4C2}">
      <dgm:prSet/>
      <dgm:spPr/>
      <dgm:t>
        <a:bodyPr/>
        <a:lstStyle/>
        <a:p>
          <a:endParaRPr lang="en-US"/>
        </a:p>
      </dgm:t>
    </dgm:pt>
    <dgm:pt modelId="{AB09BA60-F323-4A79-8A2A-336606C00030}" type="pres">
      <dgm:prSet presAssocID="{49DA3F2A-7B6D-4723-A3A0-7B1D3795CFEA}" presName="Name0" presStyleCnt="0">
        <dgm:presLayoutVars>
          <dgm:dir/>
          <dgm:animLvl val="lvl"/>
          <dgm:resizeHandles/>
        </dgm:presLayoutVars>
      </dgm:prSet>
      <dgm:spPr/>
    </dgm:pt>
    <dgm:pt modelId="{6AF07670-55DF-492D-834F-3358CAC327F3}" type="pres">
      <dgm:prSet presAssocID="{ED2EDAA8-F238-4B55-A33A-3361D5FF2418}" presName="linNode" presStyleCnt="0"/>
      <dgm:spPr/>
    </dgm:pt>
    <dgm:pt modelId="{955EC215-EDC2-4BAE-ACC8-F764D7C4C380}" type="pres">
      <dgm:prSet presAssocID="{ED2EDAA8-F238-4B55-A33A-3361D5FF2418}" presName="parentShp" presStyleLbl="node1" presStyleIdx="0" presStyleCnt="1" custScaleX="149431">
        <dgm:presLayoutVars>
          <dgm:bulletEnabled val="1"/>
        </dgm:presLayoutVars>
      </dgm:prSet>
      <dgm:spPr/>
    </dgm:pt>
    <dgm:pt modelId="{CCA2C98A-B190-43BA-9D0B-C205D1470259}" type="pres">
      <dgm:prSet presAssocID="{ED2EDAA8-F238-4B55-A33A-3361D5FF2418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84BE9B35-C81F-4B00-8DE3-49D8B0B4CF8A}" type="presOf" srcId="{4B1540BF-FF8D-4C2F-9D28-D7CB8B0157A8}" destId="{CCA2C98A-B190-43BA-9D0B-C205D1470259}" srcOrd="0" destOrd="2" presId="urn:microsoft.com/office/officeart/2005/8/layout/vList6"/>
    <dgm:cxn modelId="{930CC846-AAE8-482E-AF74-6F98530CF710}" type="presOf" srcId="{DEBB09CB-09B3-4DF9-BDB3-3346EA6BCB04}" destId="{CCA2C98A-B190-43BA-9D0B-C205D1470259}" srcOrd="0" destOrd="0" presId="urn:microsoft.com/office/officeart/2005/8/layout/vList6"/>
    <dgm:cxn modelId="{2DE76A48-6BDB-426C-ABEF-FAD43FE10097}" srcId="{ED2EDAA8-F238-4B55-A33A-3361D5FF2418}" destId="{DEBB09CB-09B3-4DF9-BDB3-3346EA6BCB04}" srcOrd="0" destOrd="0" parTransId="{E74F7E66-FF92-4D9D-9908-7899ABCE5397}" sibTransId="{6CE86368-7CC1-4E78-A9F1-23EF7D81307D}"/>
    <dgm:cxn modelId="{746B774A-EC4F-4476-9648-BB18FF7D233D}" srcId="{49DA3F2A-7B6D-4723-A3A0-7B1D3795CFEA}" destId="{ED2EDAA8-F238-4B55-A33A-3361D5FF2418}" srcOrd="0" destOrd="0" parTransId="{B01CDBF8-765D-4A61-AD88-89FCBCD5738B}" sibTransId="{D802E4EE-4CEB-403B-8583-9B49A9FEED7C}"/>
    <dgm:cxn modelId="{2C30C393-C663-4EEF-8DD9-E4C5CE2AE4CB}" srcId="{ED2EDAA8-F238-4B55-A33A-3361D5FF2418}" destId="{92C980BE-835B-4373-9283-44554EA5F553}" srcOrd="1" destOrd="0" parTransId="{EACED615-F782-423B-8669-03C1ACCD897B}" sibTransId="{579A9F33-E473-45B9-B4E4-26BE98F82820}"/>
    <dgm:cxn modelId="{1ECDB8B1-EB4C-44D2-B200-F060E71E80C7}" type="presOf" srcId="{49DA3F2A-7B6D-4723-A3A0-7B1D3795CFEA}" destId="{AB09BA60-F323-4A79-8A2A-336606C00030}" srcOrd="0" destOrd="0" presId="urn:microsoft.com/office/officeart/2005/8/layout/vList6"/>
    <dgm:cxn modelId="{B6DADCBD-9438-4C8F-BF28-2511040685AC}" type="presOf" srcId="{92C980BE-835B-4373-9283-44554EA5F553}" destId="{CCA2C98A-B190-43BA-9D0B-C205D1470259}" srcOrd="0" destOrd="1" presId="urn:microsoft.com/office/officeart/2005/8/layout/vList6"/>
    <dgm:cxn modelId="{AB6FB2D4-4493-4739-9A25-F7712B99D98D}" type="presOf" srcId="{ED2EDAA8-F238-4B55-A33A-3361D5FF2418}" destId="{955EC215-EDC2-4BAE-ACC8-F764D7C4C380}" srcOrd="0" destOrd="0" presId="urn:microsoft.com/office/officeart/2005/8/layout/vList6"/>
    <dgm:cxn modelId="{E32F98E3-61A1-4B02-B3EA-2EC494B8E4C2}" srcId="{ED2EDAA8-F238-4B55-A33A-3361D5FF2418}" destId="{4B1540BF-FF8D-4C2F-9D28-D7CB8B0157A8}" srcOrd="2" destOrd="0" parTransId="{7282B122-3BA7-496F-B05F-7E40CA767AB5}" sibTransId="{AB49F61F-27F4-464D-8BB2-7A28EC47CC05}"/>
    <dgm:cxn modelId="{12B4BD66-22EE-4DF4-A548-13BFB8594AEB}" type="presParOf" srcId="{AB09BA60-F323-4A79-8A2A-336606C00030}" destId="{6AF07670-55DF-492D-834F-3358CAC327F3}" srcOrd="0" destOrd="0" presId="urn:microsoft.com/office/officeart/2005/8/layout/vList6"/>
    <dgm:cxn modelId="{AAAB9214-8E63-4A2C-AFE6-3FFE0F4D1990}" type="presParOf" srcId="{6AF07670-55DF-492D-834F-3358CAC327F3}" destId="{955EC215-EDC2-4BAE-ACC8-F764D7C4C380}" srcOrd="0" destOrd="0" presId="urn:microsoft.com/office/officeart/2005/8/layout/vList6"/>
    <dgm:cxn modelId="{9F77BB9A-BA25-42CF-9415-E4BBE0319320}" type="presParOf" srcId="{6AF07670-55DF-492D-834F-3358CAC327F3}" destId="{CCA2C98A-B190-43BA-9D0B-C205D147025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3E5B83-4AA9-4DCC-854B-78A15C33933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2F64C3-3265-424E-B173-35AF86F35147}" type="pres">
      <dgm:prSet presAssocID="{463E5B83-4AA9-4DCC-854B-78A15C339339}" presName="Name0" presStyleCnt="0">
        <dgm:presLayoutVars>
          <dgm:dir/>
          <dgm:resizeHandles val="exact"/>
        </dgm:presLayoutVars>
      </dgm:prSet>
      <dgm:spPr/>
    </dgm:pt>
  </dgm:ptLst>
  <dgm:cxnLst>
    <dgm:cxn modelId="{E65497FE-4780-4CEE-A3EB-E5CFE51A37BA}" type="presOf" srcId="{463E5B83-4AA9-4DCC-854B-78A15C339339}" destId="{EC2F64C3-3265-424E-B173-35AF86F35147}" srcOrd="0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E70BB8-9141-44CB-9EA3-D3D5136C371D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6833E52-313F-40C5-849A-59D2FF952B65}">
      <dgm:prSet/>
      <dgm:spPr/>
      <dgm:t>
        <a:bodyPr/>
        <a:lstStyle/>
        <a:p>
          <a:r>
            <a:rPr lang="en-US" dirty="0"/>
            <a:t>Increase the number of tellers by 1</a:t>
          </a:r>
        </a:p>
      </dgm:t>
    </dgm:pt>
    <dgm:pt modelId="{780BF273-99D2-4F8F-8574-684F39553BDC}" type="parTrans" cxnId="{7994C377-48A0-441E-A26F-B60CE3C77219}">
      <dgm:prSet/>
      <dgm:spPr/>
      <dgm:t>
        <a:bodyPr/>
        <a:lstStyle/>
        <a:p>
          <a:endParaRPr lang="en-US"/>
        </a:p>
      </dgm:t>
    </dgm:pt>
    <dgm:pt modelId="{A7550147-6719-4773-B313-5FEA2B5AC2DB}" type="sibTrans" cxnId="{7994C377-48A0-441E-A26F-B60CE3C77219}">
      <dgm:prSet/>
      <dgm:spPr/>
      <dgm:t>
        <a:bodyPr/>
        <a:lstStyle/>
        <a:p>
          <a:endParaRPr lang="en-US"/>
        </a:p>
      </dgm:t>
    </dgm:pt>
    <dgm:pt modelId="{91245C98-A264-45C0-B972-96477C68C0C6}">
      <dgm:prSet/>
      <dgm:spPr/>
      <dgm:t>
        <a:bodyPr/>
        <a:lstStyle/>
        <a:p>
          <a:r>
            <a:rPr lang="en-US" dirty="0"/>
            <a:t>Increase the number of tellers by 2</a:t>
          </a:r>
        </a:p>
      </dgm:t>
    </dgm:pt>
    <dgm:pt modelId="{98B182CE-05AE-4581-A7CA-779B54C003E6}" type="parTrans" cxnId="{E0E021F3-E8A5-4152-A547-F912C48EA94C}">
      <dgm:prSet/>
      <dgm:spPr/>
      <dgm:t>
        <a:bodyPr/>
        <a:lstStyle/>
        <a:p>
          <a:endParaRPr lang="en-US"/>
        </a:p>
      </dgm:t>
    </dgm:pt>
    <dgm:pt modelId="{5464C6B1-4682-4F89-91C3-422E3CAF3EE9}" type="sibTrans" cxnId="{E0E021F3-E8A5-4152-A547-F912C48EA94C}">
      <dgm:prSet/>
      <dgm:spPr/>
      <dgm:t>
        <a:bodyPr/>
        <a:lstStyle/>
        <a:p>
          <a:endParaRPr lang="en-US"/>
        </a:p>
      </dgm:t>
    </dgm:pt>
    <dgm:pt modelId="{4ABA1213-439E-4F20-95F6-41819449395B}" type="pres">
      <dgm:prSet presAssocID="{0FE70BB8-9141-44CB-9EA3-D3D5136C371D}" presName="linear" presStyleCnt="0">
        <dgm:presLayoutVars>
          <dgm:animLvl val="lvl"/>
          <dgm:resizeHandles val="exact"/>
        </dgm:presLayoutVars>
      </dgm:prSet>
      <dgm:spPr/>
    </dgm:pt>
    <dgm:pt modelId="{11BAD60E-9326-409F-813F-BCB3AF4CA824}" type="pres">
      <dgm:prSet presAssocID="{26833E52-313F-40C5-849A-59D2FF952B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CCB976-3469-4A3F-8D3C-C4E9F5F8FDB9}" type="pres">
      <dgm:prSet presAssocID="{A7550147-6719-4773-B313-5FEA2B5AC2DB}" presName="spacer" presStyleCnt="0"/>
      <dgm:spPr/>
    </dgm:pt>
    <dgm:pt modelId="{8944A214-4DF1-4733-97FE-5AE89BAD2F40}" type="pres">
      <dgm:prSet presAssocID="{91245C98-A264-45C0-B972-96477C68C0C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294555E-C733-4D06-9327-6979EBACAA35}" type="presOf" srcId="{0FE70BB8-9141-44CB-9EA3-D3D5136C371D}" destId="{4ABA1213-439E-4F20-95F6-41819449395B}" srcOrd="0" destOrd="0" presId="urn:microsoft.com/office/officeart/2005/8/layout/vList2"/>
    <dgm:cxn modelId="{B120764B-600D-4E9C-A532-43F8AB355C55}" type="presOf" srcId="{26833E52-313F-40C5-849A-59D2FF952B65}" destId="{11BAD60E-9326-409F-813F-BCB3AF4CA824}" srcOrd="0" destOrd="0" presId="urn:microsoft.com/office/officeart/2005/8/layout/vList2"/>
    <dgm:cxn modelId="{7994C377-48A0-441E-A26F-B60CE3C77219}" srcId="{0FE70BB8-9141-44CB-9EA3-D3D5136C371D}" destId="{26833E52-313F-40C5-849A-59D2FF952B65}" srcOrd="0" destOrd="0" parTransId="{780BF273-99D2-4F8F-8574-684F39553BDC}" sibTransId="{A7550147-6719-4773-B313-5FEA2B5AC2DB}"/>
    <dgm:cxn modelId="{EB68A4F0-006B-4D41-B55C-EA7EA00C6422}" type="presOf" srcId="{91245C98-A264-45C0-B972-96477C68C0C6}" destId="{8944A214-4DF1-4733-97FE-5AE89BAD2F40}" srcOrd="0" destOrd="0" presId="urn:microsoft.com/office/officeart/2005/8/layout/vList2"/>
    <dgm:cxn modelId="{E0E021F3-E8A5-4152-A547-F912C48EA94C}" srcId="{0FE70BB8-9141-44CB-9EA3-D3D5136C371D}" destId="{91245C98-A264-45C0-B972-96477C68C0C6}" srcOrd="1" destOrd="0" parTransId="{98B182CE-05AE-4581-A7CA-779B54C003E6}" sibTransId="{5464C6B1-4682-4F89-91C3-422E3CAF3EE9}"/>
    <dgm:cxn modelId="{43EF5279-731F-4EC8-9D97-97D3686C6B33}" type="presParOf" srcId="{4ABA1213-439E-4F20-95F6-41819449395B}" destId="{11BAD60E-9326-409F-813F-BCB3AF4CA824}" srcOrd="0" destOrd="0" presId="urn:microsoft.com/office/officeart/2005/8/layout/vList2"/>
    <dgm:cxn modelId="{E3A6C070-F790-4880-B3D0-269577956730}" type="presParOf" srcId="{4ABA1213-439E-4F20-95F6-41819449395B}" destId="{EBCCB976-3469-4A3F-8D3C-C4E9F5F8FDB9}" srcOrd="1" destOrd="0" presId="urn:microsoft.com/office/officeart/2005/8/layout/vList2"/>
    <dgm:cxn modelId="{0827508F-CF67-4E88-A8BC-D8E81FD6B6E2}" type="presParOf" srcId="{4ABA1213-439E-4F20-95F6-41819449395B}" destId="{8944A214-4DF1-4733-97FE-5AE89BAD2F4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CD1437-E2D2-4AAC-BC90-46766650C5C4}" type="doc">
      <dgm:prSet loTypeId="urn:microsoft.com/office/officeart/2005/8/layout/hierarchy1" loCatId="hierarchy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94AB552D-3C0D-4E3F-B977-C42508982209}">
      <dgm:prSet/>
      <dgm:spPr/>
      <dgm:t>
        <a:bodyPr/>
        <a:lstStyle/>
        <a:p>
          <a:r>
            <a:rPr lang="en-US" b="1" dirty="0"/>
            <a:t>We have come up with 2 different scenarios to improve the performance of the system.</a:t>
          </a:r>
        </a:p>
      </dgm:t>
    </dgm:pt>
    <dgm:pt modelId="{E6409B20-F9C1-441F-971C-3C9D752001E2}" type="parTrans" cxnId="{2210EB58-05AC-42CB-93E0-FE6FCD4D7100}">
      <dgm:prSet/>
      <dgm:spPr/>
      <dgm:t>
        <a:bodyPr/>
        <a:lstStyle/>
        <a:p>
          <a:endParaRPr lang="en-US"/>
        </a:p>
      </dgm:t>
    </dgm:pt>
    <dgm:pt modelId="{18DD7CC1-31D9-45A1-A5D2-CD1C18DEF296}" type="sibTrans" cxnId="{2210EB58-05AC-42CB-93E0-FE6FCD4D7100}">
      <dgm:prSet/>
      <dgm:spPr/>
      <dgm:t>
        <a:bodyPr/>
        <a:lstStyle/>
        <a:p>
          <a:endParaRPr lang="en-US"/>
        </a:p>
      </dgm:t>
    </dgm:pt>
    <dgm:pt modelId="{583E2D46-71C6-4458-89A5-0CB1D7C68F40}">
      <dgm:prSet/>
      <dgm:spPr/>
      <dgm:t>
        <a:bodyPr/>
        <a:lstStyle/>
        <a:p>
          <a:r>
            <a:rPr lang="en-US" b="1" dirty="0"/>
            <a:t>From the extracted ARENA reports, PAN analysis results and Output Analysis results, it is observed that increasing the number of tellers will show impact on the system performance.</a:t>
          </a:r>
        </a:p>
      </dgm:t>
    </dgm:pt>
    <dgm:pt modelId="{C4FC0838-320F-4736-8FD8-E560FEE8A6DA}" type="parTrans" cxnId="{7071775E-FA74-40B2-A40E-57BAAA223E2D}">
      <dgm:prSet/>
      <dgm:spPr/>
      <dgm:t>
        <a:bodyPr/>
        <a:lstStyle/>
        <a:p>
          <a:endParaRPr lang="en-US"/>
        </a:p>
      </dgm:t>
    </dgm:pt>
    <dgm:pt modelId="{D9338992-51F6-4F2A-9618-42201A6808CF}" type="sibTrans" cxnId="{7071775E-FA74-40B2-A40E-57BAAA223E2D}">
      <dgm:prSet/>
      <dgm:spPr/>
      <dgm:t>
        <a:bodyPr/>
        <a:lstStyle/>
        <a:p>
          <a:endParaRPr lang="en-US"/>
        </a:p>
      </dgm:t>
    </dgm:pt>
    <dgm:pt modelId="{6D32D39F-64D5-4A01-B22E-63C1657971E1}" type="pres">
      <dgm:prSet presAssocID="{93CD1437-E2D2-4AAC-BC90-46766650C5C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FE3AA2-1D08-46F8-9180-4F8BB413E175}" type="pres">
      <dgm:prSet presAssocID="{94AB552D-3C0D-4E3F-B977-C42508982209}" presName="hierRoot1" presStyleCnt="0"/>
      <dgm:spPr/>
    </dgm:pt>
    <dgm:pt modelId="{A7F79B6F-1308-41B9-ADD8-6FBEC4E4A084}" type="pres">
      <dgm:prSet presAssocID="{94AB552D-3C0D-4E3F-B977-C42508982209}" presName="composite" presStyleCnt="0"/>
      <dgm:spPr/>
    </dgm:pt>
    <dgm:pt modelId="{D5546125-639B-444F-8CBA-C442643E8246}" type="pres">
      <dgm:prSet presAssocID="{94AB552D-3C0D-4E3F-B977-C42508982209}" presName="background" presStyleLbl="node0" presStyleIdx="0" presStyleCnt="2"/>
      <dgm:spPr/>
    </dgm:pt>
    <dgm:pt modelId="{9FB1CCD8-7283-479C-9E4A-1BB5D3AECFAD}" type="pres">
      <dgm:prSet presAssocID="{94AB552D-3C0D-4E3F-B977-C42508982209}" presName="text" presStyleLbl="fgAcc0" presStyleIdx="0" presStyleCnt="2">
        <dgm:presLayoutVars>
          <dgm:chPref val="3"/>
        </dgm:presLayoutVars>
      </dgm:prSet>
      <dgm:spPr/>
    </dgm:pt>
    <dgm:pt modelId="{399D2E44-3CBD-487A-851A-AE0C2E264235}" type="pres">
      <dgm:prSet presAssocID="{94AB552D-3C0D-4E3F-B977-C42508982209}" presName="hierChild2" presStyleCnt="0"/>
      <dgm:spPr/>
    </dgm:pt>
    <dgm:pt modelId="{7876622D-B47E-4446-86CD-9F89A867B6AB}" type="pres">
      <dgm:prSet presAssocID="{583E2D46-71C6-4458-89A5-0CB1D7C68F40}" presName="hierRoot1" presStyleCnt="0"/>
      <dgm:spPr/>
    </dgm:pt>
    <dgm:pt modelId="{3879D39B-91FE-4757-8055-D3B5C798A690}" type="pres">
      <dgm:prSet presAssocID="{583E2D46-71C6-4458-89A5-0CB1D7C68F40}" presName="composite" presStyleCnt="0"/>
      <dgm:spPr/>
    </dgm:pt>
    <dgm:pt modelId="{7E00BA59-84B3-42F8-8D56-D72D05342681}" type="pres">
      <dgm:prSet presAssocID="{583E2D46-71C6-4458-89A5-0CB1D7C68F40}" presName="background" presStyleLbl="node0" presStyleIdx="1" presStyleCnt="2"/>
      <dgm:spPr/>
    </dgm:pt>
    <dgm:pt modelId="{BCD5D23B-1946-47FB-AC9A-2F7B8322C9D3}" type="pres">
      <dgm:prSet presAssocID="{583E2D46-71C6-4458-89A5-0CB1D7C68F40}" presName="text" presStyleLbl="fgAcc0" presStyleIdx="1" presStyleCnt="2">
        <dgm:presLayoutVars>
          <dgm:chPref val="3"/>
        </dgm:presLayoutVars>
      </dgm:prSet>
      <dgm:spPr/>
    </dgm:pt>
    <dgm:pt modelId="{38082656-20E5-4E23-8507-48D7291B761E}" type="pres">
      <dgm:prSet presAssocID="{583E2D46-71C6-4458-89A5-0CB1D7C68F40}" presName="hierChild2" presStyleCnt="0"/>
      <dgm:spPr/>
    </dgm:pt>
  </dgm:ptLst>
  <dgm:cxnLst>
    <dgm:cxn modelId="{998E1B5D-4837-4274-BAB3-EBCF5A86C7E3}" type="presOf" srcId="{94AB552D-3C0D-4E3F-B977-C42508982209}" destId="{9FB1CCD8-7283-479C-9E4A-1BB5D3AECFAD}" srcOrd="0" destOrd="0" presId="urn:microsoft.com/office/officeart/2005/8/layout/hierarchy1"/>
    <dgm:cxn modelId="{7071775E-FA74-40B2-A40E-57BAAA223E2D}" srcId="{93CD1437-E2D2-4AAC-BC90-46766650C5C4}" destId="{583E2D46-71C6-4458-89A5-0CB1D7C68F40}" srcOrd="1" destOrd="0" parTransId="{C4FC0838-320F-4736-8FD8-E560FEE8A6DA}" sibTransId="{D9338992-51F6-4F2A-9618-42201A6808CF}"/>
    <dgm:cxn modelId="{2210EB58-05AC-42CB-93E0-FE6FCD4D7100}" srcId="{93CD1437-E2D2-4AAC-BC90-46766650C5C4}" destId="{94AB552D-3C0D-4E3F-B977-C42508982209}" srcOrd="0" destOrd="0" parTransId="{E6409B20-F9C1-441F-971C-3C9D752001E2}" sibTransId="{18DD7CC1-31D9-45A1-A5D2-CD1C18DEF296}"/>
    <dgm:cxn modelId="{51AB5AC9-EFD8-419C-9890-306699C97557}" type="presOf" srcId="{93CD1437-E2D2-4AAC-BC90-46766650C5C4}" destId="{6D32D39F-64D5-4A01-B22E-63C1657971E1}" srcOrd="0" destOrd="0" presId="urn:microsoft.com/office/officeart/2005/8/layout/hierarchy1"/>
    <dgm:cxn modelId="{69D435EA-C9E4-419A-BA52-95FB6204FA2F}" type="presOf" srcId="{583E2D46-71C6-4458-89A5-0CB1D7C68F40}" destId="{BCD5D23B-1946-47FB-AC9A-2F7B8322C9D3}" srcOrd="0" destOrd="0" presId="urn:microsoft.com/office/officeart/2005/8/layout/hierarchy1"/>
    <dgm:cxn modelId="{590EFC15-0E3B-415A-9E91-E77F2ACCAC31}" type="presParOf" srcId="{6D32D39F-64D5-4A01-B22E-63C1657971E1}" destId="{E3FE3AA2-1D08-46F8-9180-4F8BB413E175}" srcOrd="0" destOrd="0" presId="urn:microsoft.com/office/officeart/2005/8/layout/hierarchy1"/>
    <dgm:cxn modelId="{4D9C8245-A671-4631-8E9C-82A22D35E7C9}" type="presParOf" srcId="{E3FE3AA2-1D08-46F8-9180-4F8BB413E175}" destId="{A7F79B6F-1308-41B9-ADD8-6FBEC4E4A084}" srcOrd="0" destOrd="0" presId="urn:microsoft.com/office/officeart/2005/8/layout/hierarchy1"/>
    <dgm:cxn modelId="{80D6D0B0-695F-4F9D-80C1-3DD890A27745}" type="presParOf" srcId="{A7F79B6F-1308-41B9-ADD8-6FBEC4E4A084}" destId="{D5546125-639B-444F-8CBA-C442643E8246}" srcOrd="0" destOrd="0" presId="urn:microsoft.com/office/officeart/2005/8/layout/hierarchy1"/>
    <dgm:cxn modelId="{D9E0DE1D-A063-49A5-BF75-A20560B73BDA}" type="presParOf" srcId="{A7F79B6F-1308-41B9-ADD8-6FBEC4E4A084}" destId="{9FB1CCD8-7283-479C-9E4A-1BB5D3AECFAD}" srcOrd="1" destOrd="0" presId="urn:microsoft.com/office/officeart/2005/8/layout/hierarchy1"/>
    <dgm:cxn modelId="{068A7E61-EE01-484B-9D13-D885ACA95CE6}" type="presParOf" srcId="{E3FE3AA2-1D08-46F8-9180-4F8BB413E175}" destId="{399D2E44-3CBD-487A-851A-AE0C2E264235}" srcOrd="1" destOrd="0" presId="urn:microsoft.com/office/officeart/2005/8/layout/hierarchy1"/>
    <dgm:cxn modelId="{EB909DA7-5402-462C-9FE2-CCB65A72CB74}" type="presParOf" srcId="{6D32D39F-64D5-4A01-B22E-63C1657971E1}" destId="{7876622D-B47E-4446-86CD-9F89A867B6AB}" srcOrd="1" destOrd="0" presId="urn:microsoft.com/office/officeart/2005/8/layout/hierarchy1"/>
    <dgm:cxn modelId="{A7A88CA5-4972-4403-8D0A-8B10E2D8266C}" type="presParOf" srcId="{7876622D-B47E-4446-86CD-9F89A867B6AB}" destId="{3879D39B-91FE-4757-8055-D3B5C798A690}" srcOrd="0" destOrd="0" presId="urn:microsoft.com/office/officeart/2005/8/layout/hierarchy1"/>
    <dgm:cxn modelId="{EA39FCF3-A96C-4340-B681-0F6D5CA34FB6}" type="presParOf" srcId="{3879D39B-91FE-4757-8055-D3B5C798A690}" destId="{7E00BA59-84B3-42F8-8D56-D72D05342681}" srcOrd="0" destOrd="0" presId="urn:microsoft.com/office/officeart/2005/8/layout/hierarchy1"/>
    <dgm:cxn modelId="{B75C305A-7A63-42E8-BFE2-04BC0E14B180}" type="presParOf" srcId="{3879D39B-91FE-4757-8055-D3B5C798A690}" destId="{BCD5D23B-1946-47FB-AC9A-2F7B8322C9D3}" srcOrd="1" destOrd="0" presId="urn:microsoft.com/office/officeart/2005/8/layout/hierarchy1"/>
    <dgm:cxn modelId="{6B9FBD7F-3A95-48BD-B0A7-2311D1F0B21A}" type="presParOf" srcId="{7876622D-B47E-4446-86CD-9F89A867B6AB}" destId="{38082656-20E5-4E23-8507-48D7291B76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C0698-2EA3-4040-AACF-6D0770F78AAF}">
      <dsp:nvSpPr>
        <dsp:cNvPr id="0" name=""/>
        <dsp:cNvSpPr/>
      </dsp:nvSpPr>
      <dsp:spPr>
        <a:xfrm>
          <a:off x="3637" y="205923"/>
          <a:ext cx="5444259" cy="282548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D7CC6-317B-4603-A473-2AAFF3EBE746}">
      <dsp:nvSpPr>
        <dsp:cNvPr id="0" name=""/>
        <dsp:cNvSpPr/>
      </dsp:nvSpPr>
      <dsp:spPr>
        <a:xfrm>
          <a:off x="394338" y="3239227"/>
          <a:ext cx="5077679" cy="217943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Shipping, Money Orders,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Stamp Sale,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Rents PO Box</a:t>
          </a:r>
        </a:p>
      </dsp:txBody>
      <dsp:txXfrm>
        <a:off x="394338" y="3239227"/>
        <a:ext cx="5077679" cy="2179439"/>
      </dsp:txXfrm>
    </dsp:sp>
    <dsp:sp modelId="{384B5777-2D15-4E0C-87A8-C3E03A55D076}">
      <dsp:nvSpPr>
        <dsp:cNvPr id="0" name=""/>
        <dsp:cNvSpPr/>
      </dsp:nvSpPr>
      <dsp:spPr>
        <a:xfrm>
          <a:off x="5999581" y="213475"/>
          <a:ext cx="5444259" cy="2570561"/>
        </a:xfrm>
        <a:prstGeom prst="rect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F0C1C-8403-4063-AFEA-A0F4611ED582}">
      <dsp:nvSpPr>
        <dsp:cNvPr id="0" name=""/>
        <dsp:cNvSpPr/>
      </dsp:nvSpPr>
      <dsp:spPr>
        <a:xfrm>
          <a:off x="6530241" y="2963419"/>
          <a:ext cx="4764036" cy="240415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strike="sngStrike" kern="1200" dirty="0"/>
            <a:t>Static</a:t>
          </a:r>
          <a:r>
            <a:rPr lang="en-US" sz="2500" kern="1200" dirty="0"/>
            <a:t> vs. </a:t>
          </a:r>
          <a:r>
            <a:rPr lang="en-US" sz="2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Dynamic</a:t>
          </a:r>
          <a:r>
            <a:rPr lang="en-US" sz="2500" kern="1200" dirty="0"/>
            <a:t>,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strike="sngStrike" kern="1200" dirty="0"/>
            <a:t>Continuous</a:t>
          </a:r>
          <a:r>
            <a:rPr lang="en-US" sz="2500" kern="1200" dirty="0"/>
            <a:t> vs. </a:t>
          </a:r>
          <a:r>
            <a:rPr lang="en-US" sz="2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Discrete</a:t>
          </a:r>
          <a:r>
            <a:rPr lang="en-US" sz="2500" kern="1200" dirty="0"/>
            <a:t>,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strike="sngStrike" kern="1200" dirty="0"/>
            <a:t>Deterministic</a:t>
          </a:r>
          <a:r>
            <a:rPr lang="en-US" sz="2500" kern="1200" dirty="0"/>
            <a:t> vs. 	</a:t>
          </a:r>
          <a:r>
            <a:rPr lang="en-US" sz="2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Stochastic</a:t>
          </a:r>
          <a:r>
            <a:rPr lang="en-US" sz="2500" kern="1200" dirty="0"/>
            <a:t>,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and </a:t>
          </a:r>
          <a:r>
            <a:rPr lang="en-US" sz="2500" strike="sngStrike" kern="1200" dirty="0"/>
            <a:t>Closed</a:t>
          </a:r>
          <a:r>
            <a:rPr lang="en-US" sz="2500" kern="1200" dirty="0"/>
            <a:t> vs. </a:t>
          </a:r>
          <a:r>
            <a:rPr lang="en-US" sz="2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Open</a:t>
          </a:r>
          <a:endParaRPr lang="en-US" sz="2500" kern="1200" dirty="0"/>
        </a:p>
      </dsp:txBody>
      <dsp:txXfrm>
        <a:off x="6530241" y="2963419"/>
        <a:ext cx="4764036" cy="2404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70B9B-0963-473B-8BAA-6B8ADD557E38}">
      <dsp:nvSpPr>
        <dsp:cNvPr id="0" name=""/>
        <dsp:cNvSpPr/>
      </dsp:nvSpPr>
      <dsp:spPr>
        <a:xfrm>
          <a:off x="776880" y="302219"/>
          <a:ext cx="1569329" cy="15907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Observed the system</a:t>
          </a:r>
        </a:p>
      </dsp:txBody>
      <dsp:txXfrm>
        <a:off x="1006703" y="535179"/>
        <a:ext cx="1109683" cy="1124829"/>
      </dsp:txXfrm>
    </dsp:sp>
    <dsp:sp modelId="{A1061B19-7AEF-45BE-960C-12BCD583D2AA}">
      <dsp:nvSpPr>
        <dsp:cNvPr id="0" name=""/>
        <dsp:cNvSpPr/>
      </dsp:nvSpPr>
      <dsp:spPr>
        <a:xfrm>
          <a:off x="940977" y="2066728"/>
          <a:ext cx="1241134" cy="1241134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105489" y="2541338"/>
        <a:ext cx="912110" cy="291914"/>
      </dsp:txXfrm>
    </dsp:sp>
    <dsp:sp modelId="{60B6426E-B01B-406E-855A-A461A157123F}">
      <dsp:nvSpPr>
        <dsp:cNvPr id="0" name=""/>
        <dsp:cNvSpPr/>
      </dsp:nvSpPr>
      <dsp:spPr>
        <a:xfrm>
          <a:off x="3407" y="3481622"/>
          <a:ext cx="3116275" cy="21398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Problem Identified as longer waiting lines encountered even though service times are smaller</a:t>
          </a:r>
        </a:p>
      </dsp:txBody>
      <dsp:txXfrm>
        <a:off x="459775" y="3795001"/>
        <a:ext cx="2203539" cy="1513129"/>
      </dsp:txXfrm>
    </dsp:sp>
    <dsp:sp modelId="{345E0931-847C-43F6-8EE6-F903481DF3B9}">
      <dsp:nvSpPr>
        <dsp:cNvPr id="0" name=""/>
        <dsp:cNvSpPr/>
      </dsp:nvSpPr>
      <dsp:spPr>
        <a:xfrm>
          <a:off x="3440666" y="2563845"/>
          <a:ext cx="680484" cy="796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440666" y="2723053"/>
        <a:ext cx="476339" cy="477622"/>
      </dsp:txXfrm>
    </dsp:sp>
    <dsp:sp modelId="{1F9C7284-337C-4B7A-8D1F-9BBC0D817A80}">
      <dsp:nvSpPr>
        <dsp:cNvPr id="0" name=""/>
        <dsp:cNvSpPr/>
      </dsp:nvSpPr>
      <dsp:spPr>
        <a:xfrm>
          <a:off x="4403615" y="821977"/>
          <a:ext cx="4279775" cy="4279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/>
            <a:t>Objective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the system and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Develop a new system to increase the productivity by decreasing the wait times</a:t>
          </a:r>
        </a:p>
      </dsp:txBody>
      <dsp:txXfrm>
        <a:off x="5030374" y="1448736"/>
        <a:ext cx="3026257" cy="3026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2C98A-B190-43BA-9D0B-C205D1470259}">
      <dsp:nvSpPr>
        <dsp:cNvPr id="0" name=""/>
        <dsp:cNvSpPr/>
      </dsp:nvSpPr>
      <dsp:spPr>
        <a:xfrm>
          <a:off x="3643671" y="0"/>
          <a:ext cx="3653453" cy="218010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Friday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Monday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Wednesday</a:t>
          </a:r>
        </a:p>
      </dsp:txBody>
      <dsp:txXfrm>
        <a:off x="3643671" y="272514"/>
        <a:ext cx="2835913" cy="1635081"/>
      </dsp:txXfrm>
    </dsp:sp>
    <dsp:sp modelId="{955EC215-EDC2-4BAE-ACC8-F764D7C4C380}">
      <dsp:nvSpPr>
        <dsp:cNvPr id="0" name=""/>
        <dsp:cNvSpPr/>
      </dsp:nvSpPr>
      <dsp:spPr>
        <a:xfrm>
          <a:off x="4077" y="0"/>
          <a:ext cx="3639594" cy="21801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9 am to 11 am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12 pm to 2 pm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 pm to 4:30 pm</a:t>
          </a:r>
        </a:p>
      </dsp:txBody>
      <dsp:txXfrm>
        <a:off x="110501" y="106424"/>
        <a:ext cx="3426746" cy="1967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AD60E-9326-409F-813F-BCB3AF4CA824}">
      <dsp:nvSpPr>
        <dsp:cNvPr id="0" name=""/>
        <dsp:cNvSpPr/>
      </dsp:nvSpPr>
      <dsp:spPr>
        <a:xfrm>
          <a:off x="0" y="389879"/>
          <a:ext cx="6496050" cy="1829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Increase the number of tellers by 1</a:t>
          </a:r>
        </a:p>
      </dsp:txBody>
      <dsp:txXfrm>
        <a:off x="89327" y="479206"/>
        <a:ext cx="6317396" cy="1651226"/>
      </dsp:txXfrm>
    </dsp:sp>
    <dsp:sp modelId="{8944A214-4DF1-4733-97FE-5AE89BAD2F40}">
      <dsp:nvSpPr>
        <dsp:cNvPr id="0" name=""/>
        <dsp:cNvSpPr/>
      </dsp:nvSpPr>
      <dsp:spPr>
        <a:xfrm>
          <a:off x="0" y="2352240"/>
          <a:ext cx="6496050" cy="1829880"/>
        </a:xfrm>
        <a:prstGeom prst="roundRect">
          <a:avLst/>
        </a:prstGeom>
        <a:gradFill rotWithShape="0">
          <a:gsLst>
            <a:gs pos="0">
              <a:schemeClr val="accent2">
                <a:hueOff val="113439"/>
                <a:satOff val="13039"/>
                <a:lumOff val="-10393"/>
                <a:alphaOff val="0"/>
                <a:tint val="64000"/>
                <a:lumMod val="118000"/>
              </a:schemeClr>
            </a:gs>
            <a:gs pos="100000">
              <a:schemeClr val="accent2">
                <a:hueOff val="113439"/>
                <a:satOff val="13039"/>
                <a:lumOff val="-10393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Increase the number of tellers by 2</a:t>
          </a:r>
        </a:p>
      </dsp:txBody>
      <dsp:txXfrm>
        <a:off x="89327" y="2441567"/>
        <a:ext cx="6317396" cy="16512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46125-639B-444F-8CBA-C442643E8246}">
      <dsp:nvSpPr>
        <dsp:cNvPr id="0" name=""/>
        <dsp:cNvSpPr/>
      </dsp:nvSpPr>
      <dsp:spPr>
        <a:xfrm>
          <a:off x="85120" y="162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FB1CCD8-7283-479C-9E4A-1BB5D3AECFAD}">
      <dsp:nvSpPr>
        <dsp:cNvPr id="0" name=""/>
        <dsp:cNvSpPr/>
      </dsp:nvSpPr>
      <dsp:spPr>
        <a:xfrm>
          <a:off x="595840" y="485346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We have come up with 2 different scenarios to improve the performance of the system.</a:t>
          </a:r>
        </a:p>
      </dsp:txBody>
      <dsp:txXfrm>
        <a:off x="681328" y="570834"/>
        <a:ext cx="4425508" cy="2747791"/>
      </dsp:txXfrm>
    </dsp:sp>
    <dsp:sp modelId="{7E00BA59-84B3-42F8-8D56-D72D05342681}">
      <dsp:nvSpPr>
        <dsp:cNvPr id="0" name=""/>
        <dsp:cNvSpPr/>
      </dsp:nvSpPr>
      <dsp:spPr>
        <a:xfrm>
          <a:off x="5703045" y="162"/>
          <a:ext cx="4596484" cy="2918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D5D23B-1946-47FB-AC9A-2F7B8322C9D3}">
      <dsp:nvSpPr>
        <dsp:cNvPr id="0" name=""/>
        <dsp:cNvSpPr/>
      </dsp:nvSpPr>
      <dsp:spPr>
        <a:xfrm>
          <a:off x="6213765" y="485346"/>
          <a:ext cx="4596484" cy="29187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From the extracted ARENA reports, PAN analysis results and Output Analysis results, it is observed that increasing the number of tellers will show impact on the system performance.</a:t>
          </a:r>
        </a:p>
      </dsp:txBody>
      <dsp:txXfrm>
        <a:off x="6299253" y="570834"/>
        <a:ext cx="4425508" cy="2747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CE7CE-98C8-4363-93B6-A1D679220679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C9AF-5757-4ED1-BF95-2914030B4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8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BC9AF-5757-4ED1-BF95-2914030B45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BC9AF-5757-4ED1-BF95-2914030B45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2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BC9AF-5757-4ED1-BF95-2914030B45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7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cost is not an issue for USPS</a:t>
            </a:r>
            <a:r>
              <a:rPr lang="en-US" baseline="0" dirty="0"/>
              <a:t> in the situation under consideration. We are providing a solution for increasing the productivity regardless of the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BC9AF-5757-4ED1-BF95-2914030B45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6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and also there would be a significant improvement in performance metrics with the scenario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BC9AF-5757-4ED1-BF95-2914030B45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2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BC9AF-5757-4ED1-BF95-2914030B45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9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7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0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5584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73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02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43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92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0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5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3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8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2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20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8B22DE-A3C3-401E-B20F-ECEC21FAC10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29DED-6AED-4846-B4FF-F18455266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19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parked on the side of a building&#10;&#10;Description generated with very high confidence">
            <a:extLst>
              <a:ext uri="{FF2B5EF4-FFF2-40B4-BE49-F238E27FC236}">
                <a16:creationId xmlns:a16="http://schemas.microsoft.com/office/drawing/2014/main" id="{039E31DA-BDD8-41E9-8BC4-EFEED384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r="5849" b="-3"/>
          <a:stretch/>
        </p:blipFill>
        <p:spPr>
          <a:xfrm>
            <a:off x="7541980" y="2878667"/>
            <a:ext cx="4660217" cy="3979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661638-8875-40B2-8833-6CB68B1E63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5" b="1"/>
          <a:stretch/>
        </p:blipFill>
        <p:spPr>
          <a:xfrm>
            <a:off x="7541980" y="9"/>
            <a:ext cx="4650020" cy="2725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215B28-2744-49E0-A44F-CD32104C6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6608963" cy="3352800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Modelling 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D2DD8-A937-4148-AA65-A0A28F3A1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3" y="4206876"/>
            <a:ext cx="6544954" cy="1645920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By TEAM SUPER SIMULATION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			DANIYAL A FAHEEM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			HU YIXUAN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			LAKSHMI MANGALA KODURI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037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27CF008-4B18-436D-B2D5-C1346C124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22DAD8-5F67-4B73-ADA9-06EF381F7A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9863D-B2F5-4ED7-851F-DE898396AAE1}"/>
              </a:ext>
            </a:extLst>
          </p:cNvPr>
          <p:cNvPicPr/>
          <p:nvPr/>
        </p:nvPicPr>
        <p:blipFill rotWithShape="1">
          <a:blip r:embed="rId6"/>
          <a:srcRect l="35678" t="29944" r="20375" b="47222"/>
          <a:stretch/>
        </p:blipFill>
        <p:spPr bwMode="auto">
          <a:xfrm>
            <a:off x="635458" y="1257471"/>
            <a:ext cx="9150807" cy="2674453"/>
          </a:xfrm>
          <a:prstGeom prst="rect">
            <a:avLst/>
          </a:prstGeo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36F3EEA-55D4-4677-80E7-92D00B8F34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CF4AE-4DE6-406D-8676-910EAD74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0" i="0" kern="120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MODEL DEVELOPED FOR MONDAY AFTERNOON ARRIVAL TIMES</a:t>
            </a:r>
          </a:p>
        </p:txBody>
      </p:sp>
    </p:spTree>
    <p:extLst>
      <p:ext uri="{BB962C8B-B14F-4D97-AF65-F5344CB8AC3E}">
        <p14:creationId xmlns:p14="http://schemas.microsoft.com/office/powerpoint/2010/main" val="3664099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27CF008-4B18-436D-B2D5-C1346C124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2DAD8-5F67-4B73-ADA9-06EF381F7A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56CDA1-4505-400D-AE5C-123A6AC98B80}"/>
              </a:ext>
            </a:extLst>
          </p:cNvPr>
          <p:cNvPicPr/>
          <p:nvPr/>
        </p:nvPicPr>
        <p:blipFill rotWithShape="1">
          <a:blip r:embed="rId6"/>
          <a:srcRect l="16026" t="22108" r="29231" b="56695"/>
          <a:stretch/>
        </p:blipFill>
        <p:spPr bwMode="auto">
          <a:xfrm>
            <a:off x="635458" y="1938835"/>
            <a:ext cx="9150807" cy="1993090"/>
          </a:xfrm>
          <a:prstGeom prst="rect">
            <a:avLst/>
          </a:prstGeo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36F3EEA-55D4-4677-80E7-92D00B8F34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CF4AE-4DE6-406D-8676-910EAD74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0" i="0" kern="1200">
                <a:solidFill>
                  <a:srgbClr val="EBEB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MODEL DEVELOPED FOR MONDAY AFTERNOON SERVICE TIMES</a:t>
            </a:r>
          </a:p>
        </p:txBody>
      </p:sp>
    </p:spTree>
    <p:extLst>
      <p:ext uri="{BB962C8B-B14F-4D97-AF65-F5344CB8AC3E}">
        <p14:creationId xmlns:p14="http://schemas.microsoft.com/office/powerpoint/2010/main" val="4087779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67A94-0464-47F0-88C1-809165AE0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44" y="63663"/>
            <a:ext cx="9889266" cy="832076"/>
          </a:xfrm>
        </p:spPr>
        <p:txBody>
          <a:bodyPr/>
          <a:lstStyle/>
          <a:p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 and Homogeneity Tests using SPSS Tool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8BEE8C1-ED83-4C89-8928-38477B3867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392457"/>
              </p:ext>
            </p:extLst>
          </p:nvPr>
        </p:nvGraphicFramePr>
        <p:xfrm>
          <a:off x="579681" y="1244511"/>
          <a:ext cx="1144747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94A4E216-F2D8-4B38-B4FB-0473B23818F4}"/>
              </a:ext>
            </a:extLst>
          </p:cNvPr>
          <p:cNvSpPr/>
          <p:nvPr/>
        </p:nvSpPr>
        <p:spPr>
          <a:xfrm>
            <a:off x="1231641" y="1343608"/>
            <a:ext cx="1922106" cy="1866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Anova</a:t>
            </a:r>
            <a:r>
              <a:rPr lang="en-US" dirty="0"/>
              <a:t> Test Statistics</a:t>
            </a:r>
          </a:p>
          <a:p>
            <a:pPr algn="ctr"/>
            <a:r>
              <a:rPr lang="en-US" dirty="0" err="1"/>
              <a:t>IntArr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497A2F-9653-4B50-9E2A-14F6DF244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9779"/>
              </p:ext>
            </p:extLst>
          </p:nvPr>
        </p:nvGraphicFramePr>
        <p:xfrm>
          <a:off x="998376" y="3930409"/>
          <a:ext cx="8950695" cy="28225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6988">
                  <a:extLst>
                    <a:ext uri="{9D8B030D-6E8A-4147-A177-3AD203B41FA5}">
                      <a16:colId xmlns:a16="http://schemas.microsoft.com/office/drawing/2014/main" val="2307664517"/>
                    </a:ext>
                  </a:extLst>
                </a:gridCol>
                <a:gridCol w="1718665">
                  <a:extLst>
                    <a:ext uri="{9D8B030D-6E8A-4147-A177-3AD203B41FA5}">
                      <a16:colId xmlns:a16="http://schemas.microsoft.com/office/drawing/2014/main" val="2696860062"/>
                    </a:ext>
                  </a:extLst>
                </a:gridCol>
                <a:gridCol w="1199362">
                  <a:extLst>
                    <a:ext uri="{9D8B030D-6E8A-4147-A177-3AD203B41FA5}">
                      <a16:colId xmlns:a16="http://schemas.microsoft.com/office/drawing/2014/main" val="2630111846"/>
                    </a:ext>
                  </a:extLst>
                </a:gridCol>
                <a:gridCol w="1646956">
                  <a:extLst>
                    <a:ext uri="{9D8B030D-6E8A-4147-A177-3AD203B41FA5}">
                      <a16:colId xmlns:a16="http://schemas.microsoft.com/office/drawing/2014/main" val="2784950358"/>
                    </a:ext>
                  </a:extLst>
                </a:gridCol>
                <a:gridCol w="1199362">
                  <a:extLst>
                    <a:ext uri="{9D8B030D-6E8A-4147-A177-3AD203B41FA5}">
                      <a16:colId xmlns:a16="http://schemas.microsoft.com/office/drawing/2014/main" val="4004235542"/>
                    </a:ext>
                  </a:extLst>
                </a:gridCol>
                <a:gridCol w="1199362">
                  <a:extLst>
                    <a:ext uri="{9D8B030D-6E8A-4147-A177-3AD203B41FA5}">
                      <a16:colId xmlns:a16="http://schemas.microsoft.com/office/drawing/2014/main" val="902769553"/>
                    </a:ext>
                  </a:extLst>
                </a:gridCol>
              </a:tblGrid>
              <a:tr h="272218">
                <a:tc gridSpan="6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ANOVA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248185"/>
                  </a:ext>
                </a:extLst>
              </a:tr>
              <a:tr h="272218">
                <a:tc gridSpan="6"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INTARRTIMES  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584965"/>
                  </a:ext>
                </a:extLst>
              </a:tr>
              <a:tr h="5695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Sum of Squares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df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Mean Square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F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Sig.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2691392"/>
                  </a:ext>
                </a:extLst>
              </a:tr>
              <a:tr h="569519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Between Groups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133.189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133.189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.029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.864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1409239"/>
                  </a:ext>
                </a:extLst>
              </a:tr>
              <a:tr h="569519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Within Groups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51860392.674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11463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4524.155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 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4150127"/>
                  </a:ext>
                </a:extLst>
              </a:tr>
              <a:tr h="569519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Total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51860525.863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11464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56114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9C7D20-D6F0-41B2-BB42-0AC9D66C8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945451"/>
              </p:ext>
            </p:extLst>
          </p:nvPr>
        </p:nvGraphicFramePr>
        <p:xfrm>
          <a:off x="4432853" y="1714555"/>
          <a:ext cx="5406885" cy="1714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8223">
                  <a:extLst>
                    <a:ext uri="{9D8B030D-6E8A-4147-A177-3AD203B41FA5}">
                      <a16:colId xmlns:a16="http://schemas.microsoft.com/office/drawing/2014/main" val="3678905459"/>
                    </a:ext>
                  </a:extLst>
                </a:gridCol>
                <a:gridCol w="1219554">
                  <a:extLst>
                    <a:ext uri="{9D8B030D-6E8A-4147-A177-3AD203B41FA5}">
                      <a16:colId xmlns:a16="http://schemas.microsoft.com/office/drawing/2014/main" val="1463168985"/>
                    </a:ext>
                  </a:extLst>
                </a:gridCol>
                <a:gridCol w="1219554">
                  <a:extLst>
                    <a:ext uri="{9D8B030D-6E8A-4147-A177-3AD203B41FA5}">
                      <a16:colId xmlns:a16="http://schemas.microsoft.com/office/drawing/2014/main" val="4133677460"/>
                    </a:ext>
                  </a:extLst>
                </a:gridCol>
                <a:gridCol w="1219554">
                  <a:extLst>
                    <a:ext uri="{9D8B030D-6E8A-4147-A177-3AD203B41FA5}">
                      <a16:colId xmlns:a16="http://schemas.microsoft.com/office/drawing/2014/main" val="1639183735"/>
                    </a:ext>
                  </a:extLst>
                </a:gridCol>
              </a:tblGrid>
              <a:tr h="1159994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Levene Statistic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df1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df2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Sig.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4262607"/>
                  </a:ext>
                </a:extLst>
              </a:tr>
              <a:tr h="554451"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.057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11463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.812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4156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93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BF04-90BF-4E31-9E86-E4A306FD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 and Homogeneity Tests using SPSS Tool- Service Times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9E2AC0-F08E-4FA2-AE83-011F859AB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677985"/>
              </p:ext>
            </p:extLst>
          </p:nvPr>
        </p:nvGraphicFramePr>
        <p:xfrm>
          <a:off x="1302025" y="4273826"/>
          <a:ext cx="9273208" cy="24450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8583">
                  <a:extLst>
                    <a:ext uri="{9D8B030D-6E8A-4147-A177-3AD203B41FA5}">
                      <a16:colId xmlns:a16="http://schemas.microsoft.com/office/drawing/2014/main" val="1142061363"/>
                    </a:ext>
                  </a:extLst>
                </a:gridCol>
                <a:gridCol w="1780591">
                  <a:extLst>
                    <a:ext uri="{9D8B030D-6E8A-4147-A177-3AD203B41FA5}">
                      <a16:colId xmlns:a16="http://schemas.microsoft.com/office/drawing/2014/main" val="3264605757"/>
                    </a:ext>
                  </a:extLst>
                </a:gridCol>
                <a:gridCol w="1242578">
                  <a:extLst>
                    <a:ext uri="{9D8B030D-6E8A-4147-A177-3AD203B41FA5}">
                      <a16:colId xmlns:a16="http://schemas.microsoft.com/office/drawing/2014/main" val="2469214369"/>
                    </a:ext>
                  </a:extLst>
                </a:gridCol>
                <a:gridCol w="1706300">
                  <a:extLst>
                    <a:ext uri="{9D8B030D-6E8A-4147-A177-3AD203B41FA5}">
                      <a16:colId xmlns:a16="http://schemas.microsoft.com/office/drawing/2014/main" val="577778513"/>
                    </a:ext>
                  </a:extLst>
                </a:gridCol>
                <a:gridCol w="1242578">
                  <a:extLst>
                    <a:ext uri="{9D8B030D-6E8A-4147-A177-3AD203B41FA5}">
                      <a16:colId xmlns:a16="http://schemas.microsoft.com/office/drawing/2014/main" val="3135850410"/>
                    </a:ext>
                  </a:extLst>
                </a:gridCol>
                <a:gridCol w="1242578">
                  <a:extLst>
                    <a:ext uri="{9D8B030D-6E8A-4147-A177-3AD203B41FA5}">
                      <a16:colId xmlns:a16="http://schemas.microsoft.com/office/drawing/2014/main" val="2904620572"/>
                    </a:ext>
                  </a:extLst>
                </a:gridCol>
              </a:tblGrid>
              <a:tr h="401407">
                <a:tc gridSpan="6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ANOVA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83189"/>
                  </a:ext>
                </a:extLst>
              </a:tr>
              <a:tr h="401407">
                <a:tc gridSpan="6"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SERVICETIMES  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82197"/>
                  </a:ext>
                </a:extLst>
              </a:tr>
              <a:tr h="4136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Sum of Squares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df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Mean Square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Sig.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98943930"/>
                  </a:ext>
                </a:extLst>
              </a:tr>
              <a:tr h="401407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Between Groups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508.158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508.158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.121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.728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2290400"/>
                  </a:ext>
                </a:extLst>
              </a:tr>
              <a:tr h="413602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Within Groups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51873291.997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12368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4194.154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7582117"/>
                  </a:ext>
                </a:extLst>
              </a:tr>
              <a:tr h="413602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Total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51873800.154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12369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 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81633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E465DB-F33D-4981-95D5-8839C2766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969679"/>
              </p:ext>
            </p:extLst>
          </p:nvPr>
        </p:nvGraphicFramePr>
        <p:xfrm>
          <a:off x="3260035" y="2231659"/>
          <a:ext cx="4442790" cy="1614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6499">
                  <a:extLst>
                    <a:ext uri="{9D8B030D-6E8A-4147-A177-3AD203B41FA5}">
                      <a16:colId xmlns:a16="http://schemas.microsoft.com/office/drawing/2014/main" val="3539155678"/>
                    </a:ext>
                  </a:extLst>
                </a:gridCol>
                <a:gridCol w="1002097">
                  <a:extLst>
                    <a:ext uri="{9D8B030D-6E8A-4147-A177-3AD203B41FA5}">
                      <a16:colId xmlns:a16="http://schemas.microsoft.com/office/drawing/2014/main" val="319357246"/>
                    </a:ext>
                  </a:extLst>
                </a:gridCol>
                <a:gridCol w="1002097">
                  <a:extLst>
                    <a:ext uri="{9D8B030D-6E8A-4147-A177-3AD203B41FA5}">
                      <a16:colId xmlns:a16="http://schemas.microsoft.com/office/drawing/2014/main" val="1779697847"/>
                    </a:ext>
                  </a:extLst>
                </a:gridCol>
                <a:gridCol w="1002097">
                  <a:extLst>
                    <a:ext uri="{9D8B030D-6E8A-4147-A177-3AD203B41FA5}">
                      <a16:colId xmlns:a16="http://schemas.microsoft.com/office/drawing/2014/main" val="3988814734"/>
                    </a:ext>
                  </a:extLst>
                </a:gridCol>
              </a:tblGrid>
              <a:tr h="1092564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Levene</a:t>
                      </a:r>
                      <a:r>
                        <a:rPr lang="en-US" sz="1600" b="1" dirty="0">
                          <a:effectLst/>
                        </a:rPr>
                        <a:t> Statistic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df1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df2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Sig.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52120"/>
                  </a:ext>
                </a:extLst>
              </a:tr>
              <a:tr h="522220"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.146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12368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.702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854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00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51A2F6-369C-40B7-845B-3ABA11A767C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13077" t="15954" r="6026" b="2569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45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1FB980-46B6-4AC9-8CE1-BF797296D1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3082B3-0202-4A7D-A42B-721E4CE9E2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86AD7ABD-24C8-4B21-A948-ABC2F8C70B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ACFEAD09-CD3A-41D6-B303-BD1187CAA7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A48A96-0DA8-4D27-AA9F-5C535AAD18D7}"/>
              </a:ext>
            </a:extLst>
          </p:cNvPr>
          <p:cNvPicPr/>
          <p:nvPr/>
        </p:nvPicPr>
        <p:blipFill rotWithShape="1">
          <a:blip r:embed="rId3"/>
          <a:srcRect l="11923" t="60171" r="41154" b="4957"/>
          <a:stretch/>
        </p:blipFill>
        <p:spPr bwMode="auto">
          <a:xfrm>
            <a:off x="4536397" y="3604437"/>
            <a:ext cx="7655603" cy="3238242"/>
          </a:xfrm>
          <a:prstGeom prst="rect">
            <a:avLst/>
          </a:prstGeo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CF2DC-65A8-42E9-9A9D-7C17F55CE63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2"/>
          <a:stretch/>
        </p:blipFill>
        <p:spPr bwMode="auto">
          <a:xfrm>
            <a:off x="646111" y="3830191"/>
            <a:ext cx="2277842" cy="1276314"/>
          </a:xfrm>
          <a:prstGeom prst="rect">
            <a:avLst/>
          </a:prstGeom>
          <a:noFill/>
          <a:effectLst/>
        </p:spPr>
      </p:pic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A8E936FD-3E1C-4636-B47F-01311BAD7726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37436" t="33276" r="37180" b="38917"/>
          <a:stretch/>
        </p:blipFill>
        <p:spPr bwMode="auto">
          <a:xfrm>
            <a:off x="4536397" y="15321"/>
            <a:ext cx="5798449" cy="3589116"/>
          </a:xfrm>
          <a:prstGeom prst="rect">
            <a:avLst/>
          </a:prstGeo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FD56FA-9FBD-4168-94BD-B4FA97C0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CREATE MODULE</a:t>
            </a:r>
          </a:p>
        </p:txBody>
      </p:sp>
    </p:spTree>
    <p:extLst>
      <p:ext uri="{BB962C8B-B14F-4D97-AF65-F5344CB8AC3E}">
        <p14:creationId xmlns:p14="http://schemas.microsoft.com/office/powerpoint/2010/main" val="194554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988C142E-CC9F-44B8-8D5D-31AAC6048B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4BCDA-357F-41B2-B8DF-AE01C13BE9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63722-FEAD-4C13-8415-C49F0EA76CB0}"/>
              </a:ext>
            </a:extLst>
          </p:cNvPr>
          <p:cNvPicPr/>
          <p:nvPr/>
        </p:nvPicPr>
        <p:blipFill rotWithShape="1">
          <a:blip r:embed="rId3"/>
          <a:srcRect l="37436" t="34644" r="37308" b="40057"/>
          <a:stretch/>
        </p:blipFill>
        <p:spPr bwMode="auto">
          <a:xfrm>
            <a:off x="3885456" y="4317668"/>
            <a:ext cx="8306544" cy="2477423"/>
          </a:xfrm>
          <a:prstGeom prst="rect">
            <a:avLst/>
          </a:prstGeo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FB004C-C794-45CE-846D-166C532D64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26579-381A-445F-91BF-CF6EBE95DCA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39" b="88173"/>
          <a:stretch/>
        </p:blipFill>
        <p:spPr bwMode="auto">
          <a:xfrm>
            <a:off x="961228" y="2587474"/>
            <a:ext cx="2627752" cy="2154647"/>
          </a:xfrm>
          <a:prstGeom prst="rect">
            <a:avLst/>
          </a:prstGeom>
          <a:noFill/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B94129E-540B-4B83-8686-900D65790B8F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34487" t="22108" r="34487" b="27750"/>
          <a:stretch/>
        </p:blipFill>
        <p:spPr bwMode="auto">
          <a:xfrm>
            <a:off x="3885456" y="1"/>
            <a:ext cx="8306544" cy="4254758"/>
          </a:xfrm>
          <a:prstGeom prst="rect">
            <a:avLst/>
          </a:prstGeom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39133-F990-4A1D-959E-0D096BD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b="1" dirty="0"/>
              <a:t>PROCESS MODULE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4689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4A1F8-0823-4D93-B18A-6D896806C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3900"/>
              <a:t>Observations from Base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E8981-B8D1-4624-AFFC-74A6E69D3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The total time of customer in the system is observed to be high 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no of customers being served is high.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queue length is observed to be constantly lengthy.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1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B912D-1E4B-42AF-A2BE-CFEFEC916E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9E460-6C9C-426C-B743-266735C1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b="1" u="sng">
                <a:solidFill>
                  <a:srgbClr val="F2F2F2"/>
                </a:solidFill>
              </a:rPr>
              <a:t>Proposed Scenarios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741C09-68C9-4E68-8D3D-6535BBB0AF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962136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926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AC26-3CDA-4DBE-AF49-242EDE6D7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146A-C7C4-4EF7-ADB1-E60BC3238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Scenario	:  System with 1 teller</a:t>
            </a:r>
          </a:p>
          <a:p>
            <a:r>
              <a:rPr lang="en-US" dirty="0"/>
              <a:t>Scenario 1		: System with 2 tellers</a:t>
            </a:r>
          </a:p>
          <a:p>
            <a:r>
              <a:rPr lang="en-US" dirty="0"/>
              <a:t>Scenario 2		: System with 3 tellers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9936" t="6553" r="45673" b="82621"/>
          <a:stretch/>
        </p:blipFill>
        <p:spPr bwMode="auto">
          <a:xfrm>
            <a:off x="1212411" y="3700462"/>
            <a:ext cx="9734012" cy="28322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726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C10FE7-DFEF-4459-9AAF-4FCCD0ABD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4" y="2480170"/>
            <a:ext cx="3352128" cy="18771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95A3ED-B543-41AE-9F19-19CA5A688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1043" y="770467"/>
            <a:ext cx="6608963" cy="3352800"/>
          </a:xfrm>
        </p:spPr>
        <p:txBody>
          <a:bodyPr>
            <a:normAutofit fontScale="90000"/>
          </a:bodyPr>
          <a:lstStyle/>
          <a:p>
            <a:r>
              <a:rPr lang="en-US" sz="7500" dirty="0"/>
              <a:t>INTRODUCTION</a:t>
            </a:r>
            <a:br>
              <a:rPr lang="en-US" sz="7500" dirty="0"/>
            </a:br>
            <a:br>
              <a:rPr lang="en-US" sz="7500" dirty="0"/>
            </a:br>
            <a:r>
              <a:rPr lang="en-US" sz="7500" dirty="0"/>
              <a:t>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0E9894-FC6B-47C9-B55D-BED62AE82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1043" y="2711441"/>
            <a:ext cx="6544954" cy="1645920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The United States Postal Service is an independent agency of the U.S Federal Government.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Serving people with all types of mailing services like national and international shipping, selling shipping supplies, selling stamps, money orders and renting PO box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127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506166"/>
            <a:ext cx="6495847" cy="4455266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Customer Total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3DC51A-C5DA-4AC9-ADEE-EA171147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51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810A7-E114-447A-A7D6-69B27CFB56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98736"/>
            <a:ext cx="6270662" cy="4060062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Queue. Waiting Time</a:t>
            </a:r>
          </a:p>
        </p:txBody>
      </p:sp>
    </p:spTree>
    <p:extLst>
      <p:ext uri="{BB962C8B-B14F-4D97-AF65-F5344CB8AC3E}">
        <p14:creationId xmlns:p14="http://schemas.microsoft.com/office/powerpoint/2010/main" val="409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98" y="1447799"/>
            <a:ext cx="5860752" cy="4572001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System. Number Out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2A3924-76D0-49D9-A6F1-B83EBDA1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66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466488"/>
            <a:ext cx="6495847" cy="4534622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Cycle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E22683-2CF5-4F97-ADFC-6ECDC185D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239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810A7-E114-447A-A7D6-69B27CFB565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/>
          <p:cNvPicPr>
            <a:picLocks noGrp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808923"/>
            <a:ext cx="6270662" cy="295496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Employee Utilization</a:t>
            </a:r>
          </a:p>
        </p:txBody>
      </p:sp>
    </p:spTree>
    <p:extLst>
      <p:ext uri="{BB962C8B-B14F-4D97-AF65-F5344CB8AC3E}">
        <p14:creationId xmlns:p14="http://schemas.microsoft.com/office/powerpoint/2010/main" val="4212334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1816-95FD-477A-A21D-4D63D00E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27978"/>
            <a:ext cx="9404723" cy="1400530"/>
          </a:xfrm>
        </p:spPr>
        <p:txBody>
          <a:bodyPr/>
          <a:lstStyle/>
          <a:p>
            <a:r>
              <a:rPr lang="en-US" dirty="0"/>
              <a:t>OUTPUT ANALYSIS – Confidence Interval on Mean Cycle Times</a:t>
            </a:r>
          </a:p>
        </p:txBody>
      </p:sp>
      <p:pic>
        <p:nvPicPr>
          <p:cNvPr id="5" name="Picture 4" descr="E:\Simulation Project\Graphs\Conf In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28508"/>
            <a:ext cx="11010352" cy="506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0196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D27CF008-4B18-436D-B2D5-C1346C124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2">
            <a:extLst>
              <a:ext uri="{FF2B5EF4-FFF2-40B4-BE49-F238E27FC236}">
                <a16:creationId xmlns:a16="http://schemas.microsoft.com/office/drawing/2014/main" id="{CE22DAD8-5F67-4B73-ADA9-06EF381F7A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458" y="640081"/>
            <a:ext cx="8333783" cy="3291844"/>
          </a:xfrm>
          <a:prstGeom prst="rect">
            <a:avLst/>
          </a:prstGeom>
          <a:effectLst/>
        </p:spPr>
      </p:pic>
      <p:sp>
        <p:nvSpPr>
          <p:cNvPr id="38" name="Freeform: Shape 26">
            <a:extLst>
              <a:ext uri="{FF2B5EF4-FFF2-40B4-BE49-F238E27FC236}">
                <a16:creationId xmlns:a16="http://schemas.microsoft.com/office/drawing/2014/main" id="{D36F3EEA-55D4-4677-80E7-92D00B8F34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OUTPUT ANALYSIS – Moving Average of Cycle times of base scenario</a:t>
            </a:r>
          </a:p>
        </p:txBody>
      </p:sp>
    </p:spTree>
    <p:extLst>
      <p:ext uri="{BB962C8B-B14F-4D97-AF65-F5344CB8AC3E}">
        <p14:creationId xmlns:p14="http://schemas.microsoft.com/office/powerpoint/2010/main" val="257418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7CF008-4B18-436D-B2D5-C1346C1243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2DAD8-5F67-4B73-ADA9-06EF381F7A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E:\Simulation Project\Graphs\T tests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0"/>
          <a:stretch/>
        </p:blipFill>
        <p:spPr bwMode="auto">
          <a:xfrm>
            <a:off x="635457" y="109330"/>
            <a:ext cx="10297585" cy="3946203"/>
          </a:xfrm>
          <a:prstGeom prst="rect">
            <a:avLst/>
          </a:prstGeom>
          <a:noFill/>
          <a:effectLst/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6F3EEA-55D4-4677-80E7-92D00B8F34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9149350" cy="868026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OUTPUT ANALYSIS – t Test</a:t>
            </a:r>
          </a:p>
        </p:txBody>
      </p:sp>
    </p:spTree>
    <p:extLst>
      <p:ext uri="{BB962C8B-B14F-4D97-AF65-F5344CB8AC3E}">
        <p14:creationId xmlns:p14="http://schemas.microsoft.com/office/powerpoint/2010/main" val="1221819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OF THE MODEL</a:t>
            </a:r>
          </a:p>
        </p:txBody>
      </p:sp>
      <p:pic>
        <p:nvPicPr>
          <p:cNvPr id="6" name="IMG_7824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252" y="1231988"/>
            <a:ext cx="11468455" cy="5195843"/>
          </a:xfrm>
        </p:spPr>
      </p:pic>
    </p:spTree>
    <p:extLst>
      <p:ext uri="{BB962C8B-B14F-4D97-AF65-F5344CB8AC3E}">
        <p14:creationId xmlns:p14="http://schemas.microsoft.com/office/powerpoint/2010/main" val="8986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AEA421-5F29-4BA7-9360-2501B59879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BB34D5F-2B87-438E-8236-69C6068D47A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83E1B8-79B3-49BB-8704-58E4AB1AF21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0AB2F-41BA-47DA-A976-D686C08F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F4AE53-0026-4F1E-9A46-3F9D0A4FBB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61557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6251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E67A94-0464-47F0-88C1-809165AE0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44" y="63663"/>
            <a:ext cx="8027312" cy="1160970"/>
          </a:xfrm>
        </p:spPr>
        <p:txBody>
          <a:bodyPr/>
          <a:lstStyle/>
          <a:p>
            <a:r>
              <a:rPr lang="en-US" sz="6000" dirty="0"/>
              <a:t>About the System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8BEE8C1-ED83-4C89-8928-38477B3867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789097"/>
              </p:ext>
            </p:extLst>
          </p:nvPr>
        </p:nvGraphicFramePr>
        <p:xfrm>
          <a:off x="579681" y="1224633"/>
          <a:ext cx="1144747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2699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Conclusion(</a:t>
            </a:r>
            <a:r>
              <a:rPr lang="en-US" dirty="0" err="1"/>
              <a:t>contd</a:t>
            </a:r>
            <a:r>
              <a:rPr lang="en-US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increases the number of customers out </a:t>
            </a:r>
          </a:p>
          <a:p>
            <a:r>
              <a:rPr lang="en-US" dirty="0"/>
              <a:t>It decreases</a:t>
            </a:r>
          </a:p>
          <a:p>
            <a:pPr lvl="2"/>
            <a:r>
              <a:rPr lang="en-US" dirty="0"/>
              <a:t> The cycle time, </a:t>
            </a:r>
          </a:p>
          <a:p>
            <a:pPr lvl="2"/>
            <a:r>
              <a:rPr lang="en-US" dirty="0"/>
              <a:t>Queue length and </a:t>
            </a:r>
          </a:p>
          <a:p>
            <a:pPr lvl="2"/>
            <a:r>
              <a:rPr lang="en-US" dirty="0"/>
              <a:t>Number of customer waiting in the queue.</a:t>
            </a:r>
          </a:p>
          <a:p>
            <a:pPr lvl="2"/>
            <a:endParaRPr lang="en-US" dirty="0"/>
          </a:p>
          <a:p>
            <a:r>
              <a:rPr lang="en-US" dirty="0"/>
              <a:t>Hence if the present USPS system can employ 2 more tellers and make it a system with 3 servers, it can improve its performance metrics and as well as can improve their customer satisfaction levels.</a:t>
            </a:r>
          </a:p>
        </p:txBody>
      </p:sp>
    </p:spTree>
    <p:extLst>
      <p:ext uri="{BB962C8B-B14F-4D97-AF65-F5344CB8AC3E}">
        <p14:creationId xmlns:p14="http://schemas.microsoft.com/office/powerpoint/2010/main" val="289322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70EE8C-0264-47F3-BE60-8AD8763D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837780-E20E-4234-B7AA-A5DB577716A8}"/>
              </a:ext>
            </a:extLst>
          </p:cNvPr>
          <p:cNvSpPr/>
          <p:nvPr/>
        </p:nvSpPr>
        <p:spPr>
          <a:xfrm>
            <a:off x="317241" y="2633565"/>
            <a:ext cx="2080727" cy="830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Arrives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5C4E24-7244-4B53-8730-F34FC32B02E8}"/>
              </a:ext>
            </a:extLst>
          </p:cNvPr>
          <p:cNvSpPr/>
          <p:nvPr/>
        </p:nvSpPr>
        <p:spPr>
          <a:xfrm>
            <a:off x="5036251" y="2647560"/>
            <a:ext cx="1436914" cy="802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E0CD02-2A8D-49E9-A56B-96F7AB5C4A8E}"/>
              </a:ext>
            </a:extLst>
          </p:cNvPr>
          <p:cNvSpPr/>
          <p:nvPr/>
        </p:nvSpPr>
        <p:spPr>
          <a:xfrm>
            <a:off x="8737125" y="2348979"/>
            <a:ext cx="2199045" cy="1147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Takes the service-Single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5FE561-DB21-4176-8909-4A57A49CF101}"/>
              </a:ext>
            </a:extLst>
          </p:cNvPr>
          <p:cNvSpPr/>
          <p:nvPr/>
        </p:nvSpPr>
        <p:spPr>
          <a:xfrm>
            <a:off x="8715487" y="4348065"/>
            <a:ext cx="2220684" cy="1147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the system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4956B9-A0DF-4C65-A79B-3DB2A0A7FD99}"/>
              </a:ext>
            </a:extLst>
          </p:cNvPr>
          <p:cNvSpPr/>
          <p:nvPr/>
        </p:nvSpPr>
        <p:spPr>
          <a:xfrm>
            <a:off x="2385755" y="2981231"/>
            <a:ext cx="2650496" cy="18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7C5348-683D-40BC-AD3C-ED249762D15C}"/>
              </a:ext>
            </a:extLst>
          </p:cNvPr>
          <p:cNvSpPr/>
          <p:nvPr/>
        </p:nvSpPr>
        <p:spPr>
          <a:xfrm>
            <a:off x="6494804" y="3025916"/>
            <a:ext cx="2220683" cy="13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7D3068-F3E3-499E-A6E7-9EE109F16FB1}"/>
              </a:ext>
            </a:extLst>
          </p:cNvPr>
          <p:cNvSpPr/>
          <p:nvPr/>
        </p:nvSpPr>
        <p:spPr>
          <a:xfrm>
            <a:off x="9738744" y="3429000"/>
            <a:ext cx="174170" cy="919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F0676E-03F0-4E92-9326-0D383B3969FB}"/>
              </a:ext>
            </a:extLst>
          </p:cNvPr>
          <p:cNvSpPr/>
          <p:nvPr/>
        </p:nvSpPr>
        <p:spPr>
          <a:xfrm>
            <a:off x="4213291" y="582692"/>
            <a:ext cx="67228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PROCESS FLOW CHART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0" name="Picture 29" descr="A close up of a logo&#10;&#10;Description generated with high confidence">
            <a:extLst>
              <a:ext uri="{FF2B5EF4-FFF2-40B4-BE49-F238E27FC236}">
                <a16:creationId xmlns:a16="http://schemas.microsoft.com/office/drawing/2014/main" id="{E61FEDF7-FEF2-45E3-876F-9B66C4DBF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92" y="0"/>
            <a:ext cx="32385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8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1B4D1F7-173F-4A80-BDDD-65A74AF76A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949333"/>
              </p:ext>
            </p:extLst>
          </p:nvPr>
        </p:nvGraphicFramePr>
        <p:xfrm>
          <a:off x="2948472" y="719666"/>
          <a:ext cx="8686799" cy="5923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73F5D5A-E006-409A-B8A2-D22A7C92C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0" y="3548569"/>
            <a:ext cx="2772788" cy="27727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379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104E77-5F0D-4D8B-9A3C-04BAD2C18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4" r="5904"/>
          <a:stretch/>
        </p:blipFill>
        <p:spPr>
          <a:xfrm>
            <a:off x="7541980" y="10"/>
            <a:ext cx="4660217" cy="68644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FE961C-307A-45D0-B96F-175D84F04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0"/>
            <a:ext cx="6608963" cy="2505205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B8404BD-4989-4167-9E13-C6FDC5736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085812"/>
              </p:ext>
            </p:extLst>
          </p:nvPr>
        </p:nvGraphicFramePr>
        <p:xfrm>
          <a:off x="240778" y="2642992"/>
          <a:ext cx="7301202" cy="2180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241F08D-3C6B-4534-BE30-98B5F6FF3492}"/>
              </a:ext>
            </a:extLst>
          </p:cNvPr>
          <p:cNvSpPr txBox="1"/>
          <p:nvPr/>
        </p:nvSpPr>
        <p:spPr>
          <a:xfrm>
            <a:off x="603504" y="5058383"/>
            <a:ext cx="616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Totally collected 9 sets of data for 3 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Recorded nearly 45 arrivals in each set.</a:t>
            </a:r>
          </a:p>
        </p:txBody>
      </p:sp>
    </p:spTree>
    <p:extLst>
      <p:ext uri="{BB962C8B-B14F-4D97-AF65-F5344CB8AC3E}">
        <p14:creationId xmlns:p14="http://schemas.microsoft.com/office/powerpoint/2010/main" val="337694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B56D8C-B74E-4DD8-8E2E-C6A84C7F2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438922"/>
              </p:ext>
            </p:extLst>
          </p:nvPr>
        </p:nvGraphicFramePr>
        <p:xfrm>
          <a:off x="175098" y="116732"/>
          <a:ext cx="11887200" cy="65759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522746713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1578879986"/>
                    </a:ext>
                  </a:extLst>
                </a:gridCol>
              </a:tblGrid>
              <a:tr h="2117662">
                <a:tc>
                  <a:txBody>
                    <a:bodyPr/>
                    <a:lstStyle/>
                    <a:p>
                      <a:r>
                        <a:rPr lang="en-US" dirty="0"/>
                        <a:t>Elements Of The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Counter,1 Employee behind the counter.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 Terminal.(computer, cash drawer, receipt printer, weighing machine and a barcode scanner)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Desk, bench for Customers.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Self-Serve Shipping Supplies and Brochures.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Trash Can.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524615"/>
                  </a:ext>
                </a:extLst>
              </a:tr>
              <a:tr h="1114559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Arrival Time.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Time.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70547"/>
                  </a:ext>
                </a:extLst>
              </a:tr>
              <a:tr h="1783295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Maximum, Minimum, average, length of queue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Maximum, minimum, average waiting time for customers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Maximum, minimum, average Service time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Utilization of Resources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15664"/>
                  </a:ext>
                </a:extLst>
              </a:tr>
              <a:tr h="780192">
                <a:tc>
                  <a:txBody>
                    <a:bodyPr/>
                    <a:lstStyle/>
                    <a:p>
                      <a:r>
                        <a:rPr lang="en-US" dirty="0"/>
                        <a:t>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 of system.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of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30308"/>
                  </a:ext>
                </a:extLst>
              </a:tr>
              <a:tr h="780192">
                <a:tc>
                  <a:txBody>
                    <a:bodyPr/>
                    <a:lstStyle/>
                    <a:p>
                      <a:r>
                        <a:rPr lang="en-US" dirty="0"/>
                        <a:t>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counters.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employees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064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77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03770-30E0-4432-BDA4-870AB062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75860"/>
            <a:ext cx="12036490" cy="942391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INPUT Analysis Results for Inter-Arrival Times on Friday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6EBD2-3915-4FD0-AD8E-7A31B2A47DC0}"/>
              </a:ext>
            </a:extLst>
          </p:cNvPr>
          <p:cNvPicPr/>
          <p:nvPr/>
        </p:nvPicPr>
        <p:blipFill rotWithShape="1">
          <a:blip r:embed="rId2"/>
          <a:srcRect l="30609" t="6266" r="34295" b="6268"/>
          <a:stretch/>
        </p:blipFill>
        <p:spPr bwMode="auto">
          <a:xfrm>
            <a:off x="121101" y="802531"/>
            <a:ext cx="3739779" cy="59192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72E70-B526-4D5D-BE4A-6C1376C1A872}"/>
              </a:ext>
            </a:extLst>
          </p:cNvPr>
          <p:cNvPicPr/>
          <p:nvPr/>
        </p:nvPicPr>
        <p:blipFill rotWithShape="1">
          <a:blip r:embed="rId3"/>
          <a:srcRect l="30769" t="6268" r="36378" b="5698"/>
          <a:stretch/>
        </p:blipFill>
        <p:spPr bwMode="auto">
          <a:xfrm>
            <a:off x="3912197" y="802531"/>
            <a:ext cx="4036978" cy="59192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E4F993-CBCC-40B7-9990-CC6C08BC44BD}"/>
              </a:ext>
            </a:extLst>
          </p:cNvPr>
          <p:cNvPicPr/>
          <p:nvPr/>
        </p:nvPicPr>
        <p:blipFill rotWithShape="1">
          <a:blip r:embed="rId4"/>
          <a:srcRect l="29006" t="6553" r="37340" b="5698"/>
          <a:stretch/>
        </p:blipFill>
        <p:spPr bwMode="auto">
          <a:xfrm>
            <a:off x="8000492" y="802531"/>
            <a:ext cx="3967770" cy="59192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0403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9EC6FFF-3949-4638-A265-B1515909B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05BC5F-3118-49D0-B18C-5D9CC922C2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4B1E59-3C8A-453C-B841-6AB3B0CF70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52270-D820-4E4D-8060-AA04636DF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FCDF1-9EE8-4C40-A696-C51EEFC38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85882" y="1063416"/>
            <a:ext cx="2591618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Initially models are developed to generate simulated arrival times and service times for all the days.</a:t>
            </a:r>
          </a:p>
          <a:p>
            <a:pPr>
              <a:lnSpc>
                <a:spcPct val="90000"/>
              </a:lnSpc>
            </a:pPr>
            <a:endParaRPr lang="en-US" sz="1700" b="0" i="0" kern="12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</a:pPr>
            <a:r>
              <a:rPr lang="en-US" sz="1700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Then the generated data is compared with the actual collected data and analyzed.</a:t>
            </a:r>
          </a:p>
          <a:p>
            <a:pPr>
              <a:lnSpc>
                <a:spcPct val="90000"/>
              </a:lnSpc>
            </a:pPr>
            <a:endParaRPr lang="en-US" sz="1700" b="0" i="0" kern="1200" cap="all" dirty="0">
              <a:solidFill>
                <a:schemeClr val="bg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</a:pPr>
            <a:r>
              <a:rPr lang="en-US" sz="1700" b="0" i="0" kern="12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SPSS IS THE TOOL USED FOR OUR DATA VALIDATION.</a:t>
            </a:r>
          </a:p>
        </p:txBody>
      </p:sp>
    </p:spTree>
    <p:extLst>
      <p:ext uri="{BB962C8B-B14F-4D97-AF65-F5344CB8AC3E}">
        <p14:creationId xmlns:p14="http://schemas.microsoft.com/office/powerpoint/2010/main" val="1428724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2153</TotalTime>
  <Words>697</Words>
  <Application>Microsoft Office PowerPoint</Application>
  <PresentationFormat>Widescreen</PresentationFormat>
  <Paragraphs>179</Paragraphs>
  <Slides>31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Courier New</vt:lpstr>
      <vt:lpstr>Times New Roman</vt:lpstr>
      <vt:lpstr>Wingdings 3</vt:lpstr>
      <vt:lpstr>Ion</vt:lpstr>
      <vt:lpstr>Simulation Modelling   </vt:lpstr>
      <vt:lpstr>INTRODUCTION    </vt:lpstr>
      <vt:lpstr>About the System</vt:lpstr>
      <vt:lpstr>PowerPoint Presentation</vt:lpstr>
      <vt:lpstr>PowerPoint Presentation</vt:lpstr>
      <vt:lpstr>Data Collection</vt:lpstr>
      <vt:lpstr>PowerPoint Presentation</vt:lpstr>
      <vt:lpstr>INPUT Analysis Results for Inter-Arrival Times on Friday</vt:lpstr>
      <vt:lpstr>DATA VALIDATION</vt:lpstr>
      <vt:lpstr>MODEL DEVELOPED FOR MONDAY AFTERNOON ARRIVAL TIMES</vt:lpstr>
      <vt:lpstr>MODEL DEVELOPED FOR MONDAY AFTERNOON SERVICE TIMES</vt:lpstr>
      <vt:lpstr>Normality and Homogeneity Tests using SPSS Tool</vt:lpstr>
      <vt:lpstr>Normality and Homogeneity Tests using SPSS Tool- Service Times</vt:lpstr>
      <vt:lpstr>PowerPoint Presentation</vt:lpstr>
      <vt:lpstr>CREATE MODULE</vt:lpstr>
      <vt:lpstr>PROCESS MODULE </vt:lpstr>
      <vt:lpstr>Observations from Base Model</vt:lpstr>
      <vt:lpstr>Proposed Scenarios</vt:lpstr>
      <vt:lpstr>PAN ANALYSIS</vt:lpstr>
      <vt:lpstr>Customer Total Time</vt:lpstr>
      <vt:lpstr>Queue. Waiting Time</vt:lpstr>
      <vt:lpstr>System. Number Out</vt:lpstr>
      <vt:lpstr>Cycle Time</vt:lpstr>
      <vt:lpstr>Employee Utilization</vt:lpstr>
      <vt:lpstr>OUTPUT ANALYSIS – Confidence Interval on Mean Cycle Times</vt:lpstr>
      <vt:lpstr>OUTPUT ANALYSIS – Moving Average of Cycle times of base scenario</vt:lpstr>
      <vt:lpstr>OUTPUT ANALYSIS – t Test</vt:lpstr>
      <vt:lpstr>ANIMATION OF THE MODEL</vt:lpstr>
      <vt:lpstr>CONCLUSION</vt:lpstr>
      <vt:lpstr>Conclusion(contd…)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Modelling</dc:title>
  <dc:creator>Lakshmi Mangala Koduri</dc:creator>
  <cp:lastModifiedBy>Daniyal A Faheem</cp:lastModifiedBy>
  <cp:revision>60</cp:revision>
  <dcterms:created xsi:type="dcterms:W3CDTF">2018-03-18T02:23:00Z</dcterms:created>
  <dcterms:modified xsi:type="dcterms:W3CDTF">2018-04-30T05:23:02Z</dcterms:modified>
</cp:coreProperties>
</file>